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66" r:id="rId4"/>
    <p:sldId id="265" r:id="rId5"/>
    <p:sldId id="257" r:id="rId6"/>
    <p:sldId id="258" r:id="rId7"/>
    <p:sldId id="259" r:id="rId8"/>
    <p:sldId id="260" r:id="rId9"/>
    <p:sldId id="261" r:id="rId10"/>
    <p:sldId id="262" r:id="rId11"/>
    <p:sldId id="263" r:id="rId12"/>
    <p:sldId id="264" r:id="rId13"/>
    <p:sldId id="268" r:id="rId14"/>
    <p:sldId id="269"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88848B-257F-4637-A864-C20AF9DFEB3B}" v="9" dt="2024-11-07T21:24:28.7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94660"/>
  </p:normalViewPr>
  <p:slideViewPr>
    <p:cSldViewPr snapToGrid="0">
      <p:cViewPr varScale="1">
        <p:scale>
          <a:sx n="106" d="100"/>
          <a:sy n="106" d="100"/>
        </p:scale>
        <p:origin x="5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pley, Robin" userId="2cdb098c-fb24-47ff-97d8-84d0318e4705" providerId="ADAL" clId="{FA88848B-257F-4637-A864-C20AF9DFEB3B}"/>
    <pc:docChg chg="undo custSel addSld modSld sldOrd">
      <pc:chgData name="Copley, Robin" userId="2cdb098c-fb24-47ff-97d8-84d0318e4705" providerId="ADAL" clId="{FA88848B-257F-4637-A864-C20AF9DFEB3B}" dt="2024-11-07T21:39:55.393" v="5584" actId="20577"/>
      <pc:docMkLst>
        <pc:docMk/>
      </pc:docMkLst>
      <pc:sldChg chg="modSp mod">
        <pc:chgData name="Copley, Robin" userId="2cdb098c-fb24-47ff-97d8-84d0318e4705" providerId="ADAL" clId="{FA88848B-257F-4637-A864-C20AF9DFEB3B}" dt="2024-11-07T20:07:09.680" v="2033" actId="20577"/>
        <pc:sldMkLst>
          <pc:docMk/>
          <pc:sldMk cId="3590172635" sldId="256"/>
        </pc:sldMkLst>
        <pc:spChg chg="mod">
          <ac:chgData name="Copley, Robin" userId="2cdb098c-fb24-47ff-97d8-84d0318e4705" providerId="ADAL" clId="{FA88848B-257F-4637-A864-C20AF9DFEB3B}" dt="2024-11-07T20:07:09.680" v="2033" actId="20577"/>
          <ac:spMkLst>
            <pc:docMk/>
            <pc:sldMk cId="3590172635" sldId="256"/>
            <ac:spMk id="2" creationId="{45E0958A-1164-E71D-80C7-86018847200A}"/>
          </ac:spMkLst>
        </pc:spChg>
        <pc:spChg chg="mod">
          <ac:chgData name="Copley, Robin" userId="2cdb098c-fb24-47ff-97d8-84d0318e4705" providerId="ADAL" clId="{FA88848B-257F-4637-A864-C20AF9DFEB3B}" dt="2024-11-07T20:06:49.504" v="2024" actId="20577"/>
          <ac:spMkLst>
            <pc:docMk/>
            <pc:sldMk cId="3590172635" sldId="256"/>
            <ac:spMk id="3" creationId="{062AE6C7-349E-736B-6AC4-F357AA2464C4}"/>
          </ac:spMkLst>
        </pc:spChg>
      </pc:sldChg>
      <pc:sldChg chg="modSp mod">
        <pc:chgData name="Copley, Robin" userId="2cdb098c-fb24-47ff-97d8-84d0318e4705" providerId="ADAL" clId="{FA88848B-257F-4637-A864-C20AF9DFEB3B}" dt="2024-11-07T20:12:07.133" v="2512" actId="20577"/>
        <pc:sldMkLst>
          <pc:docMk/>
          <pc:sldMk cId="2085788054" sldId="257"/>
        </pc:sldMkLst>
        <pc:spChg chg="mod">
          <ac:chgData name="Copley, Robin" userId="2cdb098c-fb24-47ff-97d8-84d0318e4705" providerId="ADAL" clId="{FA88848B-257F-4637-A864-C20AF9DFEB3B}" dt="2024-11-07T19:23:31.276" v="43" actId="122"/>
          <ac:spMkLst>
            <pc:docMk/>
            <pc:sldMk cId="2085788054" sldId="257"/>
            <ac:spMk id="2" creationId="{310BB9AC-84DD-2303-77DD-7DCD5EC343F1}"/>
          </ac:spMkLst>
        </pc:spChg>
        <pc:spChg chg="mod">
          <ac:chgData name="Copley, Robin" userId="2cdb098c-fb24-47ff-97d8-84d0318e4705" providerId="ADAL" clId="{FA88848B-257F-4637-A864-C20AF9DFEB3B}" dt="2024-11-07T20:12:07.133" v="2512" actId="20577"/>
          <ac:spMkLst>
            <pc:docMk/>
            <pc:sldMk cId="2085788054" sldId="257"/>
            <ac:spMk id="3" creationId="{148D281F-F5E6-8DC3-05E3-02BC40E5C126}"/>
          </ac:spMkLst>
        </pc:spChg>
      </pc:sldChg>
      <pc:sldChg chg="modSp mod">
        <pc:chgData name="Copley, Robin" userId="2cdb098c-fb24-47ff-97d8-84d0318e4705" providerId="ADAL" clId="{FA88848B-257F-4637-A864-C20AF9DFEB3B}" dt="2024-11-07T20:12:23.848" v="2513" actId="20577"/>
        <pc:sldMkLst>
          <pc:docMk/>
          <pc:sldMk cId="1652034481" sldId="258"/>
        </pc:sldMkLst>
        <pc:spChg chg="mod">
          <ac:chgData name="Copley, Robin" userId="2cdb098c-fb24-47ff-97d8-84d0318e4705" providerId="ADAL" clId="{FA88848B-257F-4637-A864-C20AF9DFEB3B}" dt="2024-11-07T19:23:33.619" v="44" actId="122"/>
          <ac:spMkLst>
            <pc:docMk/>
            <pc:sldMk cId="1652034481" sldId="258"/>
            <ac:spMk id="2" creationId="{B3AEF003-5AA1-E315-D81C-89D1346FF5AC}"/>
          </ac:spMkLst>
        </pc:spChg>
        <pc:spChg chg="mod">
          <ac:chgData name="Copley, Robin" userId="2cdb098c-fb24-47ff-97d8-84d0318e4705" providerId="ADAL" clId="{FA88848B-257F-4637-A864-C20AF9DFEB3B}" dt="2024-11-07T20:12:23.848" v="2513" actId="20577"/>
          <ac:spMkLst>
            <pc:docMk/>
            <pc:sldMk cId="1652034481" sldId="258"/>
            <ac:spMk id="3" creationId="{3CEF02E2-F0EE-3158-6DAD-D8B1B8FBB70B}"/>
          </ac:spMkLst>
        </pc:spChg>
      </pc:sldChg>
      <pc:sldChg chg="modSp mod">
        <pc:chgData name="Copley, Robin" userId="2cdb098c-fb24-47ff-97d8-84d0318e4705" providerId="ADAL" clId="{FA88848B-257F-4637-A864-C20AF9DFEB3B}" dt="2024-11-07T20:12:55.124" v="2515" actId="27636"/>
        <pc:sldMkLst>
          <pc:docMk/>
          <pc:sldMk cId="2865476761" sldId="259"/>
        </pc:sldMkLst>
        <pc:spChg chg="mod">
          <ac:chgData name="Copley, Robin" userId="2cdb098c-fb24-47ff-97d8-84d0318e4705" providerId="ADAL" clId="{FA88848B-257F-4637-A864-C20AF9DFEB3B}" dt="2024-11-07T19:23:36.593" v="45" actId="122"/>
          <ac:spMkLst>
            <pc:docMk/>
            <pc:sldMk cId="2865476761" sldId="259"/>
            <ac:spMk id="2" creationId="{E9E2113B-CBA2-ADFB-9E6D-5458F23B91CE}"/>
          </ac:spMkLst>
        </pc:spChg>
        <pc:spChg chg="mod">
          <ac:chgData name="Copley, Robin" userId="2cdb098c-fb24-47ff-97d8-84d0318e4705" providerId="ADAL" clId="{FA88848B-257F-4637-A864-C20AF9DFEB3B}" dt="2024-11-07T20:12:55.124" v="2515" actId="27636"/>
          <ac:spMkLst>
            <pc:docMk/>
            <pc:sldMk cId="2865476761" sldId="259"/>
            <ac:spMk id="3" creationId="{26B00852-3230-C90A-A366-E2AD675E5F51}"/>
          </ac:spMkLst>
        </pc:spChg>
      </pc:sldChg>
      <pc:sldChg chg="modSp mod">
        <pc:chgData name="Copley, Robin" userId="2cdb098c-fb24-47ff-97d8-84d0318e4705" providerId="ADAL" clId="{FA88848B-257F-4637-A864-C20AF9DFEB3B}" dt="2024-11-07T20:13:23.162" v="2516" actId="20577"/>
        <pc:sldMkLst>
          <pc:docMk/>
          <pc:sldMk cId="2830553818" sldId="260"/>
        </pc:sldMkLst>
        <pc:spChg chg="mod">
          <ac:chgData name="Copley, Robin" userId="2cdb098c-fb24-47ff-97d8-84d0318e4705" providerId="ADAL" clId="{FA88848B-257F-4637-A864-C20AF9DFEB3B}" dt="2024-11-07T19:23:39.645" v="46" actId="122"/>
          <ac:spMkLst>
            <pc:docMk/>
            <pc:sldMk cId="2830553818" sldId="260"/>
            <ac:spMk id="2" creationId="{081012CC-A5F7-9250-0763-2411017ED06E}"/>
          </ac:spMkLst>
        </pc:spChg>
        <pc:spChg chg="mod">
          <ac:chgData name="Copley, Robin" userId="2cdb098c-fb24-47ff-97d8-84d0318e4705" providerId="ADAL" clId="{FA88848B-257F-4637-A864-C20AF9DFEB3B}" dt="2024-11-07T20:13:23.162" v="2516" actId="20577"/>
          <ac:spMkLst>
            <pc:docMk/>
            <pc:sldMk cId="2830553818" sldId="260"/>
            <ac:spMk id="3" creationId="{C2C6E267-7667-1E2D-BFC1-A6254E24DDFD}"/>
          </ac:spMkLst>
        </pc:spChg>
      </pc:sldChg>
      <pc:sldChg chg="modSp mod">
        <pc:chgData name="Copley, Robin" userId="2cdb098c-fb24-47ff-97d8-84d0318e4705" providerId="ADAL" clId="{FA88848B-257F-4637-A864-C20AF9DFEB3B}" dt="2024-11-07T20:14:24.536" v="2520" actId="20577"/>
        <pc:sldMkLst>
          <pc:docMk/>
          <pc:sldMk cId="2964892914" sldId="261"/>
        </pc:sldMkLst>
        <pc:spChg chg="mod">
          <ac:chgData name="Copley, Robin" userId="2cdb098c-fb24-47ff-97d8-84d0318e4705" providerId="ADAL" clId="{FA88848B-257F-4637-A864-C20AF9DFEB3B}" dt="2024-11-07T19:23:42.249" v="47" actId="122"/>
          <ac:spMkLst>
            <pc:docMk/>
            <pc:sldMk cId="2964892914" sldId="261"/>
            <ac:spMk id="2" creationId="{8CF26D92-DE50-3328-A561-933D1AD15767}"/>
          </ac:spMkLst>
        </pc:spChg>
        <pc:spChg chg="mod">
          <ac:chgData name="Copley, Robin" userId="2cdb098c-fb24-47ff-97d8-84d0318e4705" providerId="ADAL" clId="{FA88848B-257F-4637-A864-C20AF9DFEB3B}" dt="2024-11-07T20:14:24.536" v="2520" actId="20577"/>
          <ac:spMkLst>
            <pc:docMk/>
            <pc:sldMk cId="2964892914" sldId="261"/>
            <ac:spMk id="3" creationId="{5B2EA239-37D6-3647-E378-518903916E36}"/>
          </ac:spMkLst>
        </pc:spChg>
      </pc:sldChg>
      <pc:sldChg chg="modSp mod">
        <pc:chgData name="Copley, Robin" userId="2cdb098c-fb24-47ff-97d8-84d0318e4705" providerId="ADAL" clId="{FA88848B-257F-4637-A864-C20AF9DFEB3B}" dt="2024-11-07T20:14:54.236" v="2522" actId="313"/>
        <pc:sldMkLst>
          <pc:docMk/>
          <pc:sldMk cId="1921455673" sldId="262"/>
        </pc:sldMkLst>
        <pc:spChg chg="mod">
          <ac:chgData name="Copley, Robin" userId="2cdb098c-fb24-47ff-97d8-84d0318e4705" providerId="ADAL" clId="{FA88848B-257F-4637-A864-C20AF9DFEB3B}" dt="2024-11-07T19:23:45.340" v="48" actId="122"/>
          <ac:spMkLst>
            <pc:docMk/>
            <pc:sldMk cId="1921455673" sldId="262"/>
            <ac:spMk id="2" creationId="{F5181C76-5C24-E768-8675-3F33AAD4B358}"/>
          </ac:spMkLst>
        </pc:spChg>
        <pc:spChg chg="mod">
          <ac:chgData name="Copley, Robin" userId="2cdb098c-fb24-47ff-97d8-84d0318e4705" providerId="ADAL" clId="{FA88848B-257F-4637-A864-C20AF9DFEB3B}" dt="2024-11-07T20:14:54.236" v="2522" actId="313"/>
          <ac:spMkLst>
            <pc:docMk/>
            <pc:sldMk cId="1921455673" sldId="262"/>
            <ac:spMk id="3" creationId="{2C71B42B-A85E-7CB1-BFCC-9B1DE1703498}"/>
          </ac:spMkLst>
        </pc:spChg>
      </pc:sldChg>
      <pc:sldChg chg="modSp mod">
        <pc:chgData name="Copley, Robin" userId="2cdb098c-fb24-47ff-97d8-84d0318e4705" providerId="ADAL" clId="{FA88848B-257F-4637-A864-C20AF9DFEB3B}" dt="2024-11-07T20:18:34.893" v="2572" actId="20577"/>
        <pc:sldMkLst>
          <pc:docMk/>
          <pc:sldMk cId="1461649288" sldId="263"/>
        </pc:sldMkLst>
        <pc:spChg chg="mod">
          <ac:chgData name="Copley, Robin" userId="2cdb098c-fb24-47ff-97d8-84d0318e4705" providerId="ADAL" clId="{FA88848B-257F-4637-A864-C20AF9DFEB3B}" dt="2024-11-07T19:23:48.097" v="49" actId="122"/>
          <ac:spMkLst>
            <pc:docMk/>
            <pc:sldMk cId="1461649288" sldId="263"/>
            <ac:spMk id="2" creationId="{5AE7B8E3-BB02-9AAB-5085-CF77FDF8CA1F}"/>
          </ac:spMkLst>
        </pc:spChg>
        <pc:spChg chg="mod">
          <ac:chgData name="Copley, Robin" userId="2cdb098c-fb24-47ff-97d8-84d0318e4705" providerId="ADAL" clId="{FA88848B-257F-4637-A864-C20AF9DFEB3B}" dt="2024-11-07T20:18:34.893" v="2572" actId="20577"/>
          <ac:spMkLst>
            <pc:docMk/>
            <pc:sldMk cId="1461649288" sldId="263"/>
            <ac:spMk id="3" creationId="{12E3D429-2EAF-BC5E-A400-2DF5C33B0A45}"/>
          </ac:spMkLst>
        </pc:spChg>
      </pc:sldChg>
      <pc:sldChg chg="modSp mod">
        <pc:chgData name="Copley, Robin" userId="2cdb098c-fb24-47ff-97d8-84d0318e4705" providerId="ADAL" clId="{FA88848B-257F-4637-A864-C20AF9DFEB3B}" dt="2024-11-07T20:20:54.018" v="2669" actId="20577"/>
        <pc:sldMkLst>
          <pc:docMk/>
          <pc:sldMk cId="2472425428" sldId="264"/>
        </pc:sldMkLst>
        <pc:spChg chg="mod">
          <ac:chgData name="Copley, Robin" userId="2cdb098c-fb24-47ff-97d8-84d0318e4705" providerId="ADAL" clId="{FA88848B-257F-4637-A864-C20AF9DFEB3B}" dt="2024-11-07T19:23:50.402" v="50" actId="122"/>
          <ac:spMkLst>
            <pc:docMk/>
            <pc:sldMk cId="2472425428" sldId="264"/>
            <ac:spMk id="2" creationId="{4B4D99B3-5D5D-E0F0-0C88-4295D963923C}"/>
          </ac:spMkLst>
        </pc:spChg>
        <pc:spChg chg="mod">
          <ac:chgData name="Copley, Robin" userId="2cdb098c-fb24-47ff-97d8-84d0318e4705" providerId="ADAL" clId="{FA88848B-257F-4637-A864-C20AF9DFEB3B}" dt="2024-11-07T20:20:54.018" v="2669" actId="20577"/>
          <ac:spMkLst>
            <pc:docMk/>
            <pc:sldMk cId="2472425428" sldId="264"/>
            <ac:spMk id="3" creationId="{B042C909-F555-BB2F-8ED6-4A4C3C935841}"/>
          </ac:spMkLst>
        </pc:spChg>
      </pc:sldChg>
      <pc:sldChg chg="modSp new mod ord">
        <pc:chgData name="Copley, Robin" userId="2cdb098c-fb24-47ff-97d8-84d0318e4705" providerId="ADAL" clId="{FA88848B-257F-4637-A864-C20AF9DFEB3B}" dt="2024-11-07T19:23:28.433" v="42" actId="122"/>
        <pc:sldMkLst>
          <pc:docMk/>
          <pc:sldMk cId="695557747" sldId="265"/>
        </pc:sldMkLst>
        <pc:spChg chg="mod">
          <ac:chgData name="Copley, Robin" userId="2cdb098c-fb24-47ff-97d8-84d0318e4705" providerId="ADAL" clId="{FA88848B-257F-4637-A864-C20AF9DFEB3B}" dt="2024-11-07T19:23:28.433" v="42" actId="122"/>
          <ac:spMkLst>
            <pc:docMk/>
            <pc:sldMk cId="695557747" sldId="265"/>
            <ac:spMk id="2" creationId="{250FA803-6E60-3612-F028-20C6ED056162}"/>
          </ac:spMkLst>
        </pc:spChg>
        <pc:spChg chg="mod">
          <ac:chgData name="Copley, Robin" userId="2cdb098c-fb24-47ff-97d8-84d0318e4705" providerId="ADAL" clId="{FA88848B-257F-4637-A864-C20AF9DFEB3B}" dt="2024-11-07T19:23:12.338" v="41" actId="113"/>
          <ac:spMkLst>
            <pc:docMk/>
            <pc:sldMk cId="695557747" sldId="265"/>
            <ac:spMk id="3" creationId="{71B5C1A9-9533-A028-D23E-E6B645CB8888}"/>
          </ac:spMkLst>
        </pc:spChg>
      </pc:sldChg>
      <pc:sldChg chg="modSp new mod">
        <pc:chgData name="Copley, Robin" userId="2cdb098c-fb24-47ff-97d8-84d0318e4705" providerId="ADAL" clId="{FA88848B-257F-4637-A864-C20AF9DFEB3B}" dt="2024-11-07T20:11:42.609" v="2509" actId="20577"/>
        <pc:sldMkLst>
          <pc:docMk/>
          <pc:sldMk cId="919277526" sldId="266"/>
        </pc:sldMkLst>
        <pc:spChg chg="mod">
          <ac:chgData name="Copley, Robin" userId="2cdb098c-fb24-47ff-97d8-84d0318e4705" providerId="ADAL" clId="{FA88848B-257F-4637-A864-C20AF9DFEB3B}" dt="2024-11-07T19:43:28.993" v="1650" actId="122"/>
          <ac:spMkLst>
            <pc:docMk/>
            <pc:sldMk cId="919277526" sldId="266"/>
            <ac:spMk id="2" creationId="{C17A9E4D-C73D-37D9-56C4-8A9AD7D4AC46}"/>
          </ac:spMkLst>
        </pc:spChg>
        <pc:spChg chg="mod">
          <ac:chgData name="Copley, Robin" userId="2cdb098c-fb24-47ff-97d8-84d0318e4705" providerId="ADAL" clId="{FA88848B-257F-4637-A864-C20AF9DFEB3B}" dt="2024-11-07T20:11:42.609" v="2509" actId="20577"/>
          <ac:spMkLst>
            <pc:docMk/>
            <pc:sldMk cId="919277526" sldId="266"/>
            <ac:spMk id="3" creationId="{0C26136B-FEB8-8310-9A89-9C26CB7741AF}"/>
          </ac:spMkLst>
        </pc:spChg>
      </pc:sldChg>
      <pc:sldChg chg="addSp delSp modSp new mod modClrScheme chgLayout">
        <pc:chgData name="Copley, Robin" userId="2cdb098c-fb24-47ff-97d8-84d0318e4705" providerId="ADAL" clId="{FA88848B-257F-4637-A864-C20AF9DFEB3B}" dt="2024-11-07T21:39:23.983" v="5528" actId="1076"/>
        <pc:sldMkLst>
          <pc:docMk/>
          <pc:sldMk cId="3959362044" sldId="267"/>
        </pc:sldMkLst>
        <pc:spChg chg="del mod ord">
          <ac:chgData name="Copley, Robin" userId="2cdb098c-fb24-47ff-97d8-84d0318e4705" providerId="ADAL" clId="{FA88848B-257F-4637-A864-C20AF9DFEB3B}" dt="2024-11-07T20:43:15.497" v="2671" actId="700"/>
          <ac:spMkLst>
            <pc:docMk/>
            <pc:sldMk cId="3959362044" sldId="267"/>
            <ac:spMk id="2" creationId="{C2E48FB6-3059-2AE8-F057-0E83646006CE}"/>
          </ac:spMkLst>
        </pc:spChg>
        <pc:spChg chg="del mod ord">
          <ac:chgData name="Copley, Robin" userId="2cdb098c-fb24-47ff-97d8-84d0318e4705" providerId="ADAL" clId="{FA88848B-257F-4637-A864-C20AF9DFEB3B}" dt="2024-11-07T20:43:15.497" v="2671" actId="700"/>
          <ac:spMkLst>
            <pc:docMk/>
            <pc:sldMk cId="3959362044" sldId="267"/>
            <ac:spMk id="3" creationId="{BF715CE3-2C92-9C59-C5C1-99D16D64CAE1}"/>
          </ac:spMkLst>
        </pc:spChg>
        <pc:spChg chg="add mod ord">
          <ac:chgData name="Copley, Robin" userId="2cdb098c-fb24-47ff-97d8-84d0318e4705" providerId="ADAL" clId="{FA88848B-257F-4637-A864-C20AF9DFEB3B}" dt="2024-11-07T21:15:58.975" v="3677" actId="1076"/>
          <ac:spMkLst>
            <pc:docMk/>
            <pc:sldMk cId="3959362044" sldId="267"/>
            <ac:spMk id="4" creationId="{EFE100DC-5D4A-A231-2AB9-17A8334366D9}"/>
          </ac:spMkLst>
        </pc:spChg>
        <pc:spChg chg="add mod ord">
          <ac:chgData name="Copley, Robin" userId="2cdb098c-fb24-47ff-97d8-84d0318e4705" providerId="ADAL" clId="{FA88848B-257F-4637-A864-C20AF9DFEB3B}" dt="2024-11-07T21:19:36.212" v="3822" actId="27636"/>
          <ac:spMkLst>
            <pc:docMk/>
            <pc:sldMk cId="3959362044" sldId="267"/>
            <ac:spMk id="5" creationId="{FC07BDF5-A219-CB83-EBEE-42E7E9F649EB}"/>
          </ac:spMkLst>
        </pc:spChg>
        <pc:spChg chg="add mod">
          <ac:chgData name="Copley, Robin" userId="2cdb098c-fb24-47ff-97d8-84d0318e4705" providerId="ADAL" clId="{FA88848B-257F-4637-A864-C20AF9DFEB3B}" dt="2024-11-07T21:39:20.830" v="5527" actId="1076"/>
          <ac:spMkLst>
            <pc:docMk/>
            <pc:sldMk cId="3959362044" sldId="267"/>
            <ac:spMk id="7" creationId="{6D311A09-003A-2B37-9863-295C840D9D0F}"/>
          </ac:spMkLst>
        </pc:spChg>
        <pc:spChg chg="add mod">
          <ac:chgData name="Copley, Robin" userId="2cdb098c-fb24-47ff-97d8-84d0318e4705" providerId="ADAL" clId="{FA88848B-257F-4637-A864-C20AF9DFEB3B}" dt="2024-11-07T21:39:23.983" v="5528" actId="1076"/>
          <ac:spMkLst>
            <pc:docMk/>
            <pc:sldMk cId="3959362044" sldId="267"/>
            <ac:spMk id="8" creationId="{EF64B618-1CDD-0DFD-64B8-8E63735147D8}"/>
          </ac:spMkLst>
        </pc:spChg>
        <pc:spChg chg="add mod">
          <ac:chgData name="Copley, Robin" userId="2cdb098c-fb24-47ff-97d8-84d0318e4705" providerId="ADAL" clId="{FA88848B-257F-4637-A864-C20AF9DFEB3B}" dt="2024-11-07T21:39:13.851" v="5526" actId="20577"/>
          <ac:spMkLst>
            <pc:docMk/>
            <pc:sldMk cId="3959362044" sldId="267"/>
            <ac:spMk id="9" creationId="{896F9692-AA35-2335-7EB9-8041847443DF}"/>
          </ac:spMkLst>
        </pc:spChg>
        <pc:picChg chg="add mod modCrop">
          <ac:chgData name="Copley, Robin" userId="2cdb098c-fb24-47ff-97d8-84d0318e4705" providerId="ADAL" clId="{FA88848B-257F-4637-A864-C20AF9DFEB3B}" dt="2024-11-07T21:19:33.808" v="3820" actId="1076"/>
          <ac:picMkLst>
            <pc:docMk/>
            <pc:sldMk cId="3959362044" sldId="267"/>
            <ac:picMk id="6" creationId="{0E1C7450-C0EC-4C47-F395-BE99371D5FE3}"/>
          </ac:picMkLst>
        </pc:picChg>
      </pc:sldChg>
      <pc:sldChg chg="modSp new mod">
        <pc:chgData name="Copley, Robin" userId="2cdb098c-fb24-47ff-97d8-84d0318e4705" providerId="ADAL" clId="{FA88848B-257F-4637-A864-C20AF9DFEB3B}" dt="2024-11-07T20:50:38.360" v="3503" actId="20577"/>
        <pc:sldMkLst>
          <pc:docMk/>
          <pc:sldMk cId="1188652471" sldId="268"/>
        </pc:sldMkLst>
        <pc:spChg chg="mod">
          <ac:chgData name="Copley, Robin" userId="2cdb098c-fb24-47ff-97d8-84d0318e4705" providerId="ADAL" clId="{FA88848B-257F-4637-A864-C20AF9DFEB3B}" dt="2024-11-07T20:44:19.304" v="2789" actId="122"/>
          <ac:spMkLst>
            <pc:docMk/>
            <pc:sldMk cId="1188652471" sldId="268"/>
            <ac:spMk id="2" creationId="{BCAE38BE-F1B8-3B95-50DA-42785311678B}"/>
          </ac:spMkLst>
        </pc:spChg>
        <pc:spChg chg="mod">
          <ac:chgData name="Copley, Robin" userId="2cdb098c-fb24-47ff-97d8-84d0318e4705" providerId="ADAL" clId="{FA88848B-257F-4637-A864-C20AF9DFEB3B}" dt="2024-11-07T20:50:38.360" v="3503" actId="20577"/>
          <ac:spMkLst>
            <pc:docMk/>
            <pc:sldMk cId="1188652471" sldId="268"/>
            <ac:spMk id="3" creationId="{B201B917-F91A-E387-6422-92E6168B2EC5}"/>
          </ac:spMkLst>
        </pc:spChg>
      </pc:sldChg>
      <pc:sldChg chg="addSp delSp modSp new mod ord setBg">
        <pc:chgData name="Copley, Robin" userId="2cdb098c-fb24-47ff-97d8-84d0318e4705" providerId="ADAL" clId="{FA88848B-257F-4637-A864-C20AF9DFEB3B}" dt="2024-11-07T21:13:35.798" v="3673" actId="14100"/>
        <pc:sldMkLst>
          <pc:docMk/>
          <pc:sldMk cId="2122433812" sldId="269"/>
        </pc:sldMkLst>
        <pc:spChg chg="del">
          <ac:chgData name="Copley, Robin" userId="2cdb098c-fb24-47ff-97d8-84d0318e4705" providerId="ADAL" clId="{FA88848B-257F-4637-A864-C20AF9DFEB3B}" dt="2024-11-07T21:12:31.511" v="3590" actId="26606"/>
          <ac:spMkLst>
            <pc:docMk/>
            <pc:sldMk cId="2122433812" sldId="269"/>
            <ac:spMk id="2" creationId="{A57C6C4D-36EA-C1A4-A697-28A61B39AFB4}"/>
          </ac:spMkLst>
        </pc:spChg>
        <pc:spChg chg="add del">
          <ac:chgData name="Copley, Robin" userId="2cdb098c-fb24-47ff-97d8-84d0318e4705" providerId="ADAL" clId="{FA88848B-257F-4637-A864-C20AF9DFEB3B}" dt="2024-11-07T21:12:27.373" v="3589" actId="22"/>
          <ac:spMkLst>
            <pc:docMk/>
            <pc:sldMk cId="2122433812" sldId="269"/>
            <ac:spMk id="3" creationId="{507C811B-5D98-DD20-A32C-33D8529D2859}"/>
          </ac:spMkLst>
        </pc:spChg>
        <pc:spChg chg="add mod">
          <ac:chgData name="Copley, Robin" userId="2cdb098c-fb24-47ff-97d8-84d0318e4705" providerId="ADAL" clId="{FA88848B-257F-4637-A864-C20AF9DFEB3B}" dt="2024-11-07T21:13:35.798" v="3673" actId="14100"/>
          <ac:spMkLst>
            <pc:docMk/>
            <pc:sldMk cId="2122433812" sldId="269"/>
            <ac:spMk id="8" creationId="{A73C4B87-1304-77E7-2D18-32569B33CBC3}"/>
          </ac:spMkLst>
        </pc:spChg>
        <pc:graphicFrameChg chg="add mod">
          <ac:chgData name="Copley, Robin" userId="2cdb098c-fb24-47ff-97d8-84d0318e4705" providerId="ADAL" clId="{FA88848B-257F-4637-A864-C20AF9DFEB3B}" dt="2024-11-07T20:52:34.196" v="3588"/>
          <ac:graphicFrameMkLst>
            <pc:docMk/>
            <pc:sldMk cId="2122433812" sldId="269"/>
            <ac:graphicFrameMk id="4" creationId="{BCBC704D-3224-EDB9-0841-3B29FB2CC8C0}"/>
          </ac:graphicFrameMkLst>
        </pc:graphicFrameChg>
        <pc:picChg chg="add del mod ord">
          <ac:chgData name="Copley, Robin" userId="2cdb098c-fb24-47ff-97d8-84d0318e4705" providerId="ADAL" clId="{FA88848B-257F-4637-A864-C20AF9DFEB3B}" dt="2024-11-07T21:12:52.200" v="3595" actId="21"/>
          <ac:picMkLst>
            <pc:docMk/>
            <pc:sldMk cId="2122433812" sldId="269"/>
            <ac:picMk id="6" creationId="{0E1C7450-C0EC-4C47-F395-BE99371D5FE3}"/>
          </ac:picMkLst>
        </pc:picChg>
      </pc:sldChg>
      <pc:sldChg chg="modSp new mod">
        <pc:chgData name="Copley, Robin" userId="2cdb098c-fb24-47ff-97d8-84d0318e4705" providerId="ADAL" clId="{FA88848B-257F-4637-A864-C20AF9DFEB3B}" dt="2024-11-07T21:39:55.393" v="5584" actId="20577"/>
        <pc:sldMkLst>
          <pc:docMk/>
          <pc:sldMk cId="689428127" sldId="270"/>
        </pc:sldMkLst>
        <pc:spChg chg="mod">
          <ac:chgData name="Copley, Robin" userId="2cdb098c-fb24-47ff-97d8-84d0318e4705" providerId="ADAL" clId="{FA88848B-257F-4637-A864-C20AF9DFEB3B}" dt="2024-11-07T20:51:41.770" v="3574" actId="20577"/>
          <ac:spMkLst>
            <pc:docMk/>
            <pc:sldMk cId="689428127" sldId="270"/>
            <ac:spMk id="2" creationId="{07F31D3A-5A51-AC26-5267-37B0C17E7EBE}"/>
          </ac:spMkLst>
        </pc:spChg>
        <pc:spChg chg="mod">
          <ac:chgData name="Copley, Robin" userId="2cdb098c-fb24-47ff-97d8-84d0318e4705" providerId="ADAL" clId="{FA88848B-257F-4637-A864-C20AF9DFEB3B}" dt="2024-11-07T21:39:55.393" v="5584" actId="20577"/>
          <ac:spMkLst>
            <pc:docMk/>
            <pc:sldMk cId="689428127" sldId="270"/>
            <ac:spMk id="3" creationId="{9C543253-9F5F-5B8F-965D-8E571B364AC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1D890-435F-A154-530C-A35814C5D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FD78F8-9DF6-0602-16C5-2F822A0DF4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52710-6942-3C0E-DF7A-B3C53DEAAAA8}"/>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5" name="Footer Placeholder 4">
            <a:extLst>
              <a:ext uri="{FF2B5EF4-FFF2-40B4-BE49-F238E27FC236}">
                <a16:creationId xmlns:a16="http://schemas.microsoft.com/office/drawing/2014/main" id="{5B7D5D00-7FE5-E7B3-E4B3-5407B4DE3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DD9F4E-1D80-6318-EB74-15EBCB6B2E85}"/>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111053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B5476-8A1E-BB8D-3FDC-DE155E4AAF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5CD024-62A0-73A1-81A8-E905619DBD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3DF68F-EA9E-F662-83AA-D1D01BF34820}"/>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5" name="Footer Placeholder 4">
            <a:extLst>
              <a:ext uri="{FF2B5EF4-FFF2-40B4-BE49-F238E27FC236}">
                <a16:creationId xmlns:a16="http://schemas.microsoft.com/office/drawing/2014/main" id="{DB507800-B8B7-A204-86EF-C61E45EEA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A82583-F8F6-AF85-CC79-B1AF70554000}"/>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2931337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CF6D2E-6C2E-D8C9-E626-5B2D7DB6A3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49D50B-DD2C-BE43-227E-5D81F86E0F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8CB890-E8DE-5088-4706-71595B3E8F25}"/>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5" name="Footer Placeholder 4">
            <a:extLst>
              <a:ext uri="{FF2B5EF4-FFF2-40B4-BE49-F238E27FC236}">
                <a16:creationId xmlns:a16="http://schemas.microsoft.com/office/drawing/2014/main" id="{2A731905-19C6-2E8B-0AA6-607A221BEC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3A0CE8-F082-A333-6839-69C068528A51}"/>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317275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5D43E-46B6-A373-B267-A31F11A304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B39254-C5E8-1CB1-8437-88FFC716C1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4A671-F2E5-3CD4-5245-007F9A172057}"/>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5" name="Footer Placeholder 4">
            <a:extLst>
              <a:ext uri="{FF2B5EF4-FFF2-40B4-BE49-F238E27FC236}">
                <a16:creationId xmlns:a16="http://schemas.microsoft.com/office/drawing/2014/main" id="{6D1DD304-EAB2-139D-4183-23C09FD78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5B85EC-6AC6-35AA-DC57-A979AD2F32D0}"/>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277841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761D5-7668-F04C-03DE-2785415CBC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6A03A-8CD8-6CDE-1A3B-CEAC2CCB2E0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52DD2D-4D95-710B-7DF2-1F74E4D69488}"/>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5" name="Footer Placeholder 4">
            <a:extLst>
              <a:ext uri="{FF2B5EF4-FFF2-40B4-BE49-F238E27FC236}">
                <a16:creationId xmlns:a16="http://schemas.microsoft.com/office/drawing/2014/main" id="{D74E99CF-3040-18AC-9F43-A719FF9AD1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DAAB95-24E8-60F6-CAA8-85499D391DFA}"/>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4167029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E8106-1CC7-2FA9-7497-6FAC2A920C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7D65C8-D502-A6AD-A826-1762110031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96F675-2E23-850B-144C-A30EF69B9E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DB5AF7-AFEF-CE86-33A0-420987DB8424}"/>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6" name="Footer Placeholder 5">
            <a:extLst>
              <a:ext uri="{FF2B5EF4-FFF2-40B4-BE49-F238E27FC236}">
                <a16:creationId xmlns:a16="http://schemas.microsoft.com/office/drawing/2014/main" id="{0D25D87A-0E4C-7B5A-7D49-177C1CCB25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3A16B9-6306-6C81-0067-11EA48CF72E8}"/>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77643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9E12-1F16-B0E8-239D-061ED06E01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2F4C57-C206-9411-842E-EBAD56DFA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C854A5-0C65-50AA-1E31-E02316C8BC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D28717-7170-1670-3D3D-D42F70ACA3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F0A48A-2C7D-4C14-0A9A-1641EEA1BD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66A6E-59AC-2CF4-E61D-FD0F772FFE88}"/>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8" name="Footer Placeholder 7">
            <a:extLst>
              <a:ext uri="{FF2B5EF4-FFF2-40B4-BE49-F238E27FC236}">
                <a16:creationId xmlns:a16="http://schemas.microsoft.com/office/drawing/2014/main" id="{99F2C140-1480-F73D-450A-059EF8356E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A0FC2B-54FB-0476-1B53-55BF64D3D92E}"/>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2981623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EDB42-C417-2D3D-C198-F8860A2A05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9C2E0C-938B-DCAE-E051-B7C50275B825}"/>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4" name="Footer Placeholder 3">
            <a:extLst>
              <a:ext uri="{FF2B5EF4-FFF2-40B4-BE49-F238E27FC236}">
                <a16:creationId xmlns:a16="http://schemas.microsoft.com/office/drawing/2014/main" id="{D43D97E9-3BD6-DCC3-1E64-EB8A354282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6D7034-481E-6C6C-55E6-587397279CE8}"/>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282337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A48A1C-86A3-B7EB-94CA-FFCE1E4B29AB}"/>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3" name="Footer Placeholder 2">
            <a:extLst>
              <a:ext uri="{FF2B5EF4-FFF2-40B4-BE49-F238E27FC236}">
                <a16:creationId xmlns:a16="http://schemas.microsoft.com/office/drawing/2014/main" id="{E15DA729-0BEF-1FEE-5DF1-28C0156185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9DD7C1-E5DB-7F33-14FE-7F2908885406}"/>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391120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2EF16-2A4B-9929-1D46-A2B35C2939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F7E4CB-F2BF-9C1F-FBF5-347591C116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AE790E-945F-7DEE-19AC-28A4D96D34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521CFE-02E2-5B26-4525-6F97C43794E9}"/>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6" name="Footer Placeholder 5">
            <a:extLst>
              <a:ext uri="{FF2B5EF4-FFF2-40B4-BE49-F238E27FC236}">
                <a16:creationId xmlns:a16="http://schemas.microsoft.com/office/drawing/2014/main" id="{FA897284-C77C-90BB-F891-77694842FA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B838CC-CBB7-21AA-EE89-FA3986316856}"/>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947099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B111F-A1EC-1199-5941-2AEB0854B2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EF6CB6-DF26-87C4-8810-2465DDADDD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15E94B-592B-DCFA-51F4-913E20BB2A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CAE22-2D65-6AB7-AF95-C9734DF0E7F1}"/>
              </a:ext>
            </a:extLst>
          </p:cNvPr>
          <p:cNvSpPr>
            <a:spLocks noGrp="1"/>
          </p:cNvSpPr>
          <p:nvPr>
            <p:ph type="dt" sz="half" idx="10"/>
          </p:nvPr>
        </p:nvSpPr>
        <p:spPr/>
        <p:txBody>
          <a:bodyPr/>
          <a:lstStyle/>
          <a:p>
            <a:fld id="{B77FDA87-FBFD-4239-A36E-35C971E1051C}" type="datetimeFigureOut">
              <a:rPr lang="en-US" smtClean="0"/>
              <a:t>11/7/2024</a:t>
            </a:fld>
            <a:endParaRPr lang="en-US"/>
          </a:p>
        </p:txBody>
      </p:sp>
      <p:sp>
        <p:nvSpPr>
          <p:cNvPr id="6" name="Footer Placeholder 5">
            <a:extLst>
              <a:ext uri="{FF2B5EF4-FFF2-40B4-BE49-F238E27FC236}">
                <a16:creationId xmlns:a16="http://schemas.microsoft.com/office/drawing/2014/main" id="{DA6AE175-85AA-7272-3915-D200EE7E38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84D329-250E-40AA-3AB8-7A08854E9E1B}"/>
              </a:ext>
            </a:extLst>
          </p:cNvPr>
          <p:cNvSpPr>
            <a:spLocks noGrp="1"/>
          </p:cNvSpPr>
          <p:nvPr>
            <p:ph type="sldNum" sz="quarter" idx="12"/>
          </p:nvPr>
        </p:nvSpPr>
        <p:spPr/>
        <p:txBody>
          <a:bodyPr/>
          <a:lstStyle/>
          <a:p>
            <a:fld id="{35658667-0D27-463D-B025-E0AA092FDFAB}" type="slidenum">
              <a:rPr lang="en-US" smtClean="0"/>
              <a:t>‹#›</a:t>
            </a:fld>
            <a:endParaRPr lang="en-US"/>
          </a:p>
        </p:txBody>
      </p:sp>
    </p:spTree>
    <p:extLst>
      <p:ext uri="{BB962C8B-B14F-4D97-AF65-F5344CB8AC3E}">
        <p14:creationId xmlns:p14="http://schemas.microsoft.com/office/powerpoint/2010/main" val="1884639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CDAE09-7122-DBE7-BEEF-5C12B12075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6AB66E-696E-DC8C-A1D6-229DDBF665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734FAC-4047-0A6A-79B5-D33C70FB6E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7FDA87-FBFD-4239-A36E-35C971E1051C}" type="datetimeFigureOut">
              <a:rPr lang="en-US" smtClean="0"/>
              <a:t>11/7/2024</a:t>
            </a:fld>
            <a:endParaRPr lang="en-US"/>
          </a:p>
        </p:txBody>
      </p:sp>
      <p:sp>
        <p:nvSpPr>
          <p:cNvPr id="5" name="Footer Placeholder 4">
            <a:extLst>
              <a:ext uri="{FF2B5EF4-FFF2-40B4-BE49-F238E27FC236}">
                <a16:creationId xmlns:a16="http://schemas.microsoft.com/office/drawing/2014/main" id="{DBDBF2E0-F5AD-1B43-CF4E-A539D3DDE6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23E96E4-8369-25E9-D893-703B31370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5658667-0D27-463D-B025-E0AA092FDFAB}" type="slidenum">
              <a:rPr lang="en-US" smtClean="0"/>
              <a:t>‹#›</a:t>
            </a:fld>
            <a:endParaRPr lang="en-US"/>
          </a:p>
        </p:txBody>
      </p:sp>
    </p:spTree>
    <p:extLst>
      <p:ext uri="{BB962C8B-B14F-4D97-AF65-F5344CB8AC3E}">
        <p14:creationId xmlns:p14="http://schemas.microsoft.com/office/powerpoint/2010/main" val="2824495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oim@cityofmadison.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31D3A-5A51-AC26-5267-37B0C17E7EBE}"/>
              </a:ext>
            </a:extLst>
          </p:cNvPr>
          <p:cNvSpPr>
            <a:spLocks noGrp="1"/>
          </p:cNvSpPr>
          <p:nvPr>
            <p:ph type="ctrTitle"/>
          </p:nvPr>
        </p:nvSpPr>
        <p:spPr/>
        <p:txBody>
          <a:bodyPr>
            <a:normAutofit fontScale="90000"/>
          </a:bodyPr>
          <a:lstStyle/>
          <a:p>
            <a:r>
              <a:rPr lang="en-US" dirty="0"/>
              <a:t>Police Civilian Oversight Board Policy and Procedure Subcommittee </a:t>
            </a:r>
          </a:p>
        </p:txBody>
      </p:sp>
      <p:sp>
        <p:nvSpPr>
          <p:cNvPr id="3" name="Subtitle 2">
            <a:extLst>
              <a:ext uri="{FF2B5EF4-FFF2-40B4-BE49-F238E27FC236}">
                <a16:creationId xmlns:a16="http://schemas.microsoft.com/office/drawing/2014/main" id="{9C543253-9F5F-5B8F-965D-8E571B364AC1}"/>
              </a:ext>
            </a:extLst>
          </p:cNvPr>
          <p:cNvSpPr>
            <a:spLocks noGrp="1"/>
          </p:cNvSpPr>
          <p:nvPr>
            <p:ph type="subTitle" idx="1"/>
          </p:nvPr>
        </p:nvSpPr>
        <p:spPr/>
        <p:txBody>
          <a:bodyPr/>
          <a:lstStyle/>
          <a:p>
            <a:r>
              <a:rPr lang="en-US" dirty="0"/>
              <a:t>11/07/2024</a:t>
            </a:r>
          </a:p>
          <a:p>
            <a:endParaRPr lang="en-US" dirty="0"/>
          </a:p>
          <a:p>
            <a:r>
              <a:rPr lang="en-US" dirty="0"/>
              <a:t>Chief Review Rubric Example and OIM Intake Process</a:t>
            </a:r>
          </a:p>
        </p:txBody>
      </p:sp>
    </p:spTree>
    <p:extLst>
      <p:ext uri="{BB962C8B-B14F-4D97-AF65-F5344CB8AC3E}">
        <p14:creationId xmlns:p14="http://schemas.microsoft.com/office/powerpoint/2010/main" val="689428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1C76-5C24-E768-8675-3F33AAD4B358}"/>
              </a:ext>
            </a:extLst>
          </p:cNvPr>
          <p:cNvSpPr>
            <a:spLocks noGrp="1"/>
          </p:cNvSpPr>
          <p:nvPr>
            <p:ph type="title"/>
          </p:nvPr>
        </p:nvSpPr>
        <p:spPr/>
        <p:txBody>
          <a:bodyPr/>
          <a:lstStyle/>
          <a:p>
            <a:pPr algn="ctr"/>
            <a:r>
              <a:rPr lang="en-US" dirty="0"/>
              <a:t>Relational Leadership </a:t>
            </a:r>
          </a:p>
        </p:txBody>
      </p:sp>
      <p:sp>
        <p:nvSpPr>
          <p:cNvPr id="3" name="Content Placeholder 2">
            <a:extLst>
              <a:ext uri="{FF2B5EF4-FFF2-40B4-BE49-F238E27FC236}">
                <a16:creationId xmlns:a16="http://schemas.microsoft.com/office/drawing/2014/main" id="{2C71B42B-A85E-7CB1-BFCC-9B1DE1703498}"/>
              </a:ext>
            </a:extLst>
          </p:cNvPr>
          <p:cNvSpPr>
            <a:spLocks noGrp="1"/>
          </p:cNvSpPr>
          <p:nvPr>
            <p:ph idx="1"/>
          </p:nvPr>
        </p:nvSpPr>
        <p:spPr/>
        <p:txBody>
          <a:bodyPr>
            <a:normAutofit fontScale="77500" lnSpcReduction="20000"/>
          </a:bodyPr>
          <a:lstStyle/>
          <a:p>
            <a:pPr marL="0" indent="0">
              <a:buNone/>
            </a:pPr>
            <a:r>
              <a:rPr lang="en-US" dirty="0"/>
              <a:t>The acknowledgement that no one person or agency can be solely responsible for solving any problem emphasize the critical need for strong partnerships and the ability to foster and deepen relationships. This requires high emotional intelligence as well as compassionate, consistent, equity-focused professionalism with all stakeholders. The Chief must create and maintain strong, key relationships with a wide range of peers in government and stakeholders in community.</a:t>
            </a:r>
          </a:p>
          <a:p>
            <a:pPr marL="0" indent="0">
              <a:buNone/>
            </a:pPr>
            <a:endParaRPr lang="en-US" dirty="0"/>
          </a:p>
          <a:p>
            <a:pPr marL="0" indent="0">
              <a:buNone/>
            </a:pPr>
            <a:r>
              <a:rPr lang="en-US" dirty="0"/>
              <a:t>+ Exemplify high emotional intelligence as well as compassionate, consistent, equity-focused professionalism with all stakeholders. </a:t>
            </a:r>
          </a:p>
          <a:p>
            <a:pPr marL="0" indent="0">
              <a:buNone/>
            </a:pPr>
            <a:r>
              <a:rPr lang="en-US" dirty="0"/>
              <a:t>+ Forge effective professional relationships with the City departments as well as with other local, state, and federal public safety officials and organizations. </a:t>
            </a:r>
          </a:p>
          <a:p>
            <a:pPr marL="0" indent="0">
              <a:buNone/>
            </a:pPr>
            <a:r>
              <a:rPr lang="en-US" dirty="0"/>
              <a:t>+ Cultivate positive community relations through sustained, in person interaction with diverse neighborhoods and civic and community groups. </a:t>
            </a:r>
          </a:p>
          <a:p>
            <a:pPr marL="0" indent="0">
              <a:buNone/>
            </a:pPr>
            <a:r>
              <a:rPr lang="en-US" dirty="0"/>
              <a:t>+ Grow your professional network - as well as the Department's - through formal and informal partnerships</a:t>
            </a:r>
          </a:p>
        </p:txBody>
      </p:sp>
    </p:spTree>
    <p:extLst>
      <p:ext uri="{BB962C8B-B14F-4D97-AF65-F5344CB8AC3E}">
        <p14:creationId xmlns:p14="http://schemas.microsoft.com/office/powerpoint/2010/main" val="1921455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7B8E3-BB02-9AAB-5085-CF77FDF8CA1F}"/>
              </a:ext>
            </a:extLst>
          </p:cNvPr>
          <p:cNvSpPr>
            <a:spLocks noGrp="1"/>
          </p:cNvSpPr>
          <p:nvPr>
            <p:ph type="title"/>
          </p:nvPr>
        </p:nvSpPr>
        <p:spPr/>
        <p:txBody>
          <a:bodyPr/>
          <a:lstStyle/>
          <a:p>
            <a:pPr algn="ctr"/>
            <a:r>
              <a:rPr lang="en-US" dirty="0"/>
              <a:t>Sustainability Leadership </a:t>
            </a:r>
          </a:p>
        </p:txBody>
      </p:sp>
      <p:sp>
        <p:nvSpPr>
          <p:cNvPr id="3" name="Content Placeholder 2">
            <a:extLst>
              <a:ext uri="{FF2B5EF4-FFF2-40B4-BE49-F238E27FC236}">
                <a16:creationId xmlns:a16="http://schemas.microsoft.com/office/drawing/2014/main" id="{12E3D429-2EAF-BC5E-A400-2DF5C33B0A45}"/>
              </a:ext>
            </a:extLst>
          </p:cNvPr>
          <p:cNvSpPr>
            <a:spLocks noGrp="1"/>
          </p:cNvSpPr>
          <p:nvPr>
            <p:ph idx="1"/>
          </p:nvPr>
        </p:nvSpPr>
        <p:spPr/>
        <p:txBody>
          <a:bodyPr>
            <a:normAutofit fontScale="55000" lnSpcReduction="20000"/>
          </a:bodyPr>
          <a:lstStyle/>
          <a:p>
            <a:pPr marL="0" indent="0">
              <a:buNone/>
            </a:pPr>
            <a:r>
              <a:rPr lang="en-US" dirty="0"/>
              <a:t>Sustainability Leadership is critical to the long-term success of the agency and the community it serves. Human and environmental impacts of an organization should be paramount to its forward visioning, including the health and well-being of the Madison Police Department. As the culture keeper of an organization, the leader must model personal sustainability and encourage the same in others. A deep focus on a humanizing culture of equity is foundational to the sustainability of a justice-centered community. The Chief must prioritize the long-term sustainability of the Department and the community MPD serves. By sustainable, we mean “meeting the needs of the present without compromising the ability of future generations to meet their own needs.” </a:t>
            </a:r>
          </a:p>
          <a:p>
            <a:pPr marL="0" indent="0">
              <a:buNone/>
            </a:pPr>
            <a:endParaRPr lang="en-US" dirty="0"/>
          </a:p>
          <a:p>
            <a:pPr marL="0" indent="0">
              <a:buNone/>
            </a:pPr>
            <a:r>
              <a:rPr lang="en-US" dirty="0"/>
              <a:t>+ Renew MPD’s commitment to sustainability: including racial justice, environmental justice, and a fair, equitable, and humanizing workplace culture. </a:t>
            </a:r>
          </a:p>
          <a:p>
            <a:pPr marL="0" indent="0">
              <a:buNone/>
            </a:pPr>
            <a:r>
              <a:rPr lang="en-US" dirty="0"/>
              <a:t>+ Promote policies and rules that support the mental and emotional health and well-being of MPD’s officers and civilian staff. </a:t>
            </a:r>
          </a:p>
          <a:p>
            <a:pPr marL="0" indent="0">
              <a:buNone/>
            </a:pPr>
            <a:r>
              <a:rPr lang="en-US" dirty="0"/>
              <a:t>+ Understand and address the human and environmental impacts of MPD, including the health and well-being of the force. </a:t>
            </a:r>
          </a:p>
          <a:p>
            <a:pPr marL="0" indent="0">
              <a:buNone/>
            </a:pPr>
            <a:r>
              <a:rPr lang="en-US" dirty="0"/>
              <a:t>+ Implement updated policies related to bias and discrimination </a:t>
            </a:r>
          </a:p>
          <a:p>
            <a:pPr marL="0" indent="0">
              <a:buNone/>
            </a:pPr>
            <a:r>
              <a:rPr lang="en-US" dirty="0"/>
              <a:t>+ Ensure trainings related to topics concerning equity are modern, comprehensive, and conducted regularly. </a:t>
            </a:r>
          </a:p>
          <a:p>
            <a:pPr marL="0" indent="0">
              <a:buNone/>
            </a:pPr>
            <a:r>
              <a:rPr lang="en-US" dirty="0"/>
              <a:t>+ Identify and commit to leadership training and development programs </a:t>
            </a:r>
          </a:p>
          <a:p>
            <a:pPr marL="0" indent="0">
              <a:buNone/>
            </a:pPr>
            <a:r>
              <a:rPr lang="en-US" dirty="0"/>
              <a:t>+ Connect and work with other City leaders and experts</a:t>
            </a:r>
          </a:p>
        </p:txBody>
      </p:sp>
    </p:spTree>
    <p:extLst>
      <p:ext uri="{BB962C8B-B14F-4D97-AF65-F5344CB8AC3E}">
        <p14:creationId xmlns:p14="http://schemas.microsoft.com/office/powerpoint/2010/main" val="1461649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D99B3-5D5D-E0F0-0C88-4295D963923C}"/>
              </a:ext>
            </a:extLst>
          </p:cNvPr>
          <p:cNvSpPr>
            <a:spLocks noGrp="1"/>
          </p:cNvSpPr>
          <p:nvPr>
            <p:ph type="title"/>
          </p:nvPr>
        </p:nvSpPr>
        <p:spPr/>
        <p:txBody>
          <a:bodyPr/>
          <a:lstStyle/>
          <a:p>
            <a:pPr algn="ctr"/>
            <a:r>
              <a:rPr lang="en-US" dirty="0"/>
              <a:t>Culture Transformation </a:t>
            </a:r>
          </a:p>
        </p:txBody>
      </p:sp>
      <p:sp>
        <p:nvSpPr>
          <p:cNvPr id="3" name="Content Placeholder 2">
            <a:extLst>
              <a:ext uri="{FF2B5EF4-FFF2-40B4-BE49-F238E27FC236}">
                <a16:creationId xmlns:a16="http://schemas.microsoft.com/office/drawing/2014/main" id="{B042C909-F555-BB2F-8ED6-4A4C3C935841}"/>
              </a:ext>
            </a:extLst>
          </p:cNvPr>
          <p:cNvSpPr>
            <a:spLocks noGrp="1"/>
          </p:cNvSpPr>
          <p:nvPr>
            <p:ph idx="1"/>
          </p:nvPr>
        </p:nvSpPr>
        <p:spPr/>
        <p:txBody>
          <a:bodyPr>
            <a:normAutofit fontScale="70000" lnSpcReduction="20000"/>
          </a:bodyPr>
          <a:lstStyle/>
          <a:p>
            <a:pPr marL="0" indent="0">
              <a:buNone/>
            </a:pPr>
            <a:r>
              <a:rPr lang="en-US" dirty="0"/>
              <a:t>The business of policing has been changing and must continue to do so if our communities are expected in rely on and trust PDs to protect and serve. It is imperative that the Department continues to adopt and display a guardian mindset, be ready and brave enough to hold itself accountable, and do the work necessary to strengthen the community’s trust. Sustainable cultural change cannot happen overnight, but requires diligence, creativity, empathy, and persistence if the relationship between law enforcement agencies and the communities they serve is ever to improve. The Chief must foster a culture of self-examination and constant improvement within the Department. </a:t>
            </a:r>
          </a:p>
          <a:p>
            <a:pPr marL="0" indent="0">
              <a:buNone/>
            </a:pPr>
            <a:endParaRPr lang="en-US" dirty="0"/>
          </a:p>
          <a:p>
            <a:pPr marL="0" indent="0">
              <a:buNone/>
            </a:pPr>
            <a:r>
              <a:rPr lang="en-US" dirty="0"/>
              <a:t>+ Serve as a model leader who is communicative, confident, collaborative, and decisive, with sensitivity, political acumen, good judgment, astute environmental awareness, strong professional presence, and an inspiring demeanor. </a:t>
            </a:r>
          </a:p>
          <a:p>
            <a:pPr marL="0" indent="0">
              <a:buNone/>
            </a:pPr>
            <a:r>
              <a:rPr lang="en-US" dirty="0"/>
              <a:t>+ Promote fair, principled, and accountable policing. </a:t>
            </a:r>
          </a:p>
          <a:p>
            <a:pPr marL="0" indent="0">
              <a:buNone/>
            </a:pPr>
            <a:r>
              <a:rPr lang="en-US" dirty="0"/>
              <a:t>+ Support a whistleblower program promoting the spirit of accountability with the Department, that ensures officers can report misconduct safely.</a:t>
            </a:r>
          </a:p>
        </p:txBody>
      </p:sp>
    </p:spTree>
    <p:extLst>
      <p:ext uri="{BB962C8B-B14F-4D97-AF65-F5344CB8AC3E}">
        <p14:creationId xmlns:p14="http://schemas.microsoft.com/office/powerpoint/2010/main" val="2472425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E38BE-F1B8-3B95-50DA-42785311678B}"/>
              </a:ext>
            </a:extLst>
          </p:cNvPr>
          <p:cNvSpPr>
            <a:spLocks noGrp="1"/>
          </p:cNvSpPr>
          <p:nvPr>
            <p:ph type="title"/>
          </p:nvPr>
        </p:nvSpPr>
        <p:spPr/>
        <p:txBody>
          <a:bodyPr/>
          <a:lstStyle/>
          <a:p>
            <a:pPr algn="ctr"/>
            <a:r>
              <a:rPr lang="en-US" dirty="0"/>
              <a:t>Discussion and Next Steps</a:t>
            </a:r>
          </a:p>
        </p:txBody>
      </p:sp>
      <p:sp>
        <p:nvSpPr>
          <p:cNvPr id="3" name="Content Placeholder 2">
            <a:extLst>
              <a:ext uri="{FF2B5EF4-FFF2-40B4-BE49-F238E27FC236}">
                <a16:creationId xmlns:a16="http://schemas.microsoft.com/office/drawing/2014/main" id="{B201B917-F91A-E387-6422-92E6168B2EC5}"/>
              </a:ext>
            </a:extLst>
          </p:cNvPr>
          <p:cNvSpPr>
            <a:spLocks noGrp="1"/>
          </p:cNvSpPr>
          <p:nvPr>
            <p:ph idx="1"/>
          </p:nvPr>
        </p:nvSpPr>
        <p:spPr/>
        <p:txBody>
          <a:bodyPr>
            <a:normAutofit fontScale="85000" lnSpcReduction="10000"/>
          </a:bodyPr>
          <a:lstStyle/>
          <a:p>
            <a:pPr marL="0" indent="0">
              <a:buNone/>
            </a:pPr>
            <a:r>
              <a:rPr lang="en-US" dirty="0"/>
              <a:t>Areas of focus?</a:t>
            </a:r>
          </a:p>
          <a:p>
            <a:pPr marL="0" indent="0">
              <a:buNone/>
            </a:pPr>
            <a:r>
              <a:rPr lang="en-US" dirty="0"/>
              <a:t>	Too many? Too few? Etc.</a:t>
            </a:r>
          </a:p>
          <a:p>
            <a:pPr marL="0" indent="0">
              <a:buNone/>
            </a:pPr>
            <a:r>
              <a:rPr lang="en-US" dirty="0"/>
              <a:t>Specific examples?</a:t>
            </a:r>
          </a:p>
          <a:p>
            <a:pPr marL="0" indent="0">
              <a:buNone/>
            </a:pPr>
            <a:r>
              <a:rPr lang="en-US" dirty="0"/>
              <a:t>	Measurable and clear examples/calls to action for the Chief</a:t>
            </a:r>
          </a:p>
          <a:p>
            <a:pPr marL="0" indent="0">
              <a:buNone/>
            </a:pPr>
            <a:r>
              <a:rPr lang="en-US" dirty="0"/>
              <a:t>Scoring?</a:t>
            </a:r>
          </a:p>
          <a:p>
            <a:pPr marL="0" indent="0">
              <a:buNone/>
            </a:pPr>
            <a:r>
              <a:rPr lang="en-US" dirty="0"/>
              <a:t>	Additional input beyond MPD, OIM, PCOB? Some jurisdictions have made use of public polls and surveys to gather input from other stakeholders.</a:t>
            </a:r>
          </a:p>
          <a:p>
            <a:pPr marL="0" indent="0">
              <a:buNone/>
            </a:pPr>
            <a:endParaRPr lang="en-US" dirty="0"/>
          </a:p>
          <a:p>
            <a:pPr marL="0" indent="0">
              <a:buNone/>
            </a:pPr>
            <a:r>
              <a:rPr lang="en-US" dirty="0"/>
              <a:t>I will bring an updated draft to the next P&amp;P Subcommittee (12/5) for approval, integrating input I receive both from the Board and any members of the public that wish to share their thoughts with me at </a:t>
            </a:r>
            <a:r>
              <a:rPr lang="en-US" dirty="0">
                <a:hlinkClick r:id="rId2"/>
              </a:rPr>
              <a:t>oim@cityofmadison.com</a:t>
            </a:r>
            <a:r>
              <a:rPr lang="en-US" dirty="0"/>
              <a:t> </a:t>
            </a:r>
          </a:p>
        </p:txBody>
      </p:sp>
    </p:spTree>
    <p:extLst>
      <p:ext uri="{BB962C8B-B14F-4D97-AF65-F5344CB8AC3E}">
        <p14:creationId xmlns:p14="http://schemas.microsoft.com/office/powerpoint/2010/main" val="1188652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A73C4B87-1304-77E7-2D18-32569B33CBC3}"/>
              </a:ext>
            </a:extLst>
          </p:cNvPr>
          <p:cNvSpPr>
            <a:spLocks noGrp="1"/>
          </p:cNvSpPr>
          <p:nvPr>
            <p:ph idx="1"/>
          </p:nvPr>
        </p:nvSpPr>
        <p:spPr>
          <a:xfrm>
            <a:off x="838200" y="235390"/>
            <a:ext cx="10515600" cy="5941573"/>
          </a:xfrm>
        </p:spPr>
        <p:txBody>
          <a:bodyPr/>
          <a:lstStyle/>
          <a:p>
            <a:pPr marL="0" indent="0" algn="ctr">
              <a:buNone/>
            </a:pPr>
            <a:r>
              <a:rPr lang="en-US" dirty="0"/>
              <a:t>This slide is intentionally left blank</a:t>
            </a:r>
          </a:p>
        </p:txBody>
      </p:sp>
    </p:spTree>
    <p:extLst>
      <p:ext uri="{BB962C8B-B14F-4D97-AF65-F5344CB8AC3E}">
        <p14:creationId xmlns:p14="http://schemas.microsoft.com/office/powerpoint/2010/main" val="2122433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E100DC-5D4A-A231-2AB9-17A8334366D9}"/>
              </a:ext>
            </a:extLst>
          </p:cNvPr>
          <p:cNvSpPr>
            <a:spLocks noGrp="1"/>
          </p:cNvSpPr>
          <p:nvPr>
            <p:ph type="ctrTitle"/>
          </p:nvPr>
        </p:nvSpPr>
        <p:spPr>
          <a:xfrm>
            <a:off x="1512963" y="-259859"/>
            <a:ext cx="9144000" cy="1255650"/>
          </a:xfrm>
        </p:spPr>
        <p:txBody>
          <a:bodyPr/>
          <a:lstStyle/>
          <a:p>
            <a:r>
              <a:rPr lang="en-US" dirty="0"/>
              <a:t>OIM Intake Process</a:t>
            </a:r>
          </a:p>
        </p:txBody>
      </p:sp>
      <p:sp>
        <p:nvSpPr>
          <p:cNvPr id="5" name="Subtitle 4">
            <a:extLst>
              <a:ext uri="{FF2B5EF4-FFF2-40B4-BE49-F238E27FC236}">
                <a16:creationId xmlns:a16="http://schemas.microsoft.com/office/drawing/2014/main" id="{FC07BDF5-A219-CB83-EBEE-42E7E9F649EB}"/>
              </a:ext>
            </a:extLst>
          </p:cNvPr>
          <p:cNvSpPr>
            <a:spLocks noGrp="1"/>
          </p:cNvSpPr>
          <p:nvPr>
            <p:ph type="subTitle" idx="1"/>
          </p:nvPr>
        </p:nvSpPr>
        <p:spPr>
          <a:xfrm>
            <a:off x="99588" y="3286408"/>
            <a:ext cx="3929204" cy="3571591"/>
          </a:xfrm>
        </p:spPr>
        <p:txBody>
          <a:bodyPr>
            <a:normAutofit fontScale="70000" lnSpcReduction="20000"/>
          </a:bodyPr>
          <a:lstStyle/>
          <a:p>
            <a:pPr marL="0" marR="0">
              <a:lnSpc>
                <a:spcPct val="107000"/>
              </a:lnSpc>
              <a:spcBef>
                <a:spcPts val="0"/>
              </a:spcBef>
              <a:spcAft>
                <a:spcPts val="800"/>
              </a:spcAft>
            </a:pPr>
            <a:r>
              <a:rPr lang="en-US" sz="2100" u="sng" kern="100" dirty="0">
                <a:latin typeface="Aptos" panose="020B0004020202020204" pitchFamily="34" charset="0"/>
                <a:ea typeface="Aptos" panose="020B0004020202020204" pitchFamily="34" charset="0"/>
                <a:cs typeface="Times New Roman" panose="02020603050405020304" pitchFamily="18" charset="0"/>
              </a:rPr>
              <a:t>Categories (code)</a:t>
            </a:r>
          </a:p>
          <a:p>
            <a:pPr marL="0" marR="0">
              <a:lnSpc>
                <a:spcPct val="107000"/>
              </a:lnSpc>
              <a:spcBef>
                <a:spcPts val="0"/>
              </a:spcBef>
              <a:spcAft>
                <a:spcPts val="800"/>
              </a:spcAft>
            </a:pPr>
            <a:endParaRPr lang="en-US" sz="2100" u="sng"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Deadly Use of Force (95)</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Use of Force (90)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Racial Profiling (80)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Discrimination (70)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Ethical/Procedural Misconduct (60)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Discourtesy (50)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Policy Failure (40)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Policy Success (30)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MPD Staff Praise (20)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General Public Input (10)</a:t>
            </a:r>
          </a:p>
          <a:p>
            <a:endParaRPr lang="en-US" dirty="0"/>
          </a:p>
        </p:txBody>
      </p:sp>
      <p:pic>
        <p:nvPicPr>
          <p:cNvPr id="6" name="Content Placeholder 5">
            <a:extLst>
              <a:ext uri="{FF2B5EF4-FFF2-40B4-BE49-F238E27FC236}">
                <a16:creationId xmlns:a16="http://schemas.microsoft.com/office/drawing/2014/main" id="{0E1C7450-C0EC-4C47-F395-BE99371D5FE3}"/>
              </a:ext>
            </a:extLst>
          </p:cNvPr>
          <p:cNvPicPr>
            <a:picLocks noGrp="1" noChangeAspect="1"/>
          </p:cNvPicPr>
          <p:nvPr>
            <p:ph idx="1"/>
          </p:nvPr>
        </p:nvPicPr>
        <p:blipFill>
          <a:blip r:embed="rId2"/>
          <a:srcRect t="16787" b="13885"/>
          <a:stretch/>
        </p:blipFill>
        <p:spPr>
          <a:xfrm>
            <a:off x="0" y="995791"/>
            <a:ext cx="12169926" cy="1982709"/>
          </a:xfrm>
          <a:prstGeom prst="rect">
            <a:avLst/>
          </a:prstGeom>
        </p:spPr>
      </p:pic>
      <p:sp>
        <p:nvSpPr>
          <p:cNvPr id="7" name="TextBox 6">
            <a:extLst>
              <a:ext uri="{FF2B5EF4-FFF2-40B4-BE49-F238E27FC236}">
                <a16:creationId xmlns:a16="http://schemas.microsoft.com/office/drawing/2014/main" id="{6D311A09-003A-2B37-9863-295C840D9D0F}"/>
              </a:ext>
            </a:extLst>
          </p:cNvPr>
          <p:cNvSpPr txBox="1"/>
          <p:nvPr/>
        </p:nvSpPr>
        <p:spPr>
          <a:xfrm>
            <a:off x="3536887" y="3087727"/>
            <a:ext cx="2489703" cy="3693319"/>
          </a:xfrm>
          <a:prstGeom prst="rect">
            <a:avLst/>
          </a:prstGeom>
          <a:noFill/>
        </p:spPr>
        <p:txBody>
          <a:bodyPr wrap="square" rtlCol="0">
            <a:spAutoFit/>
          </a:bodyPr>
          <a:lstStyle/>
          <a:p>
            <a:r>
              <a:rPr lang="en-US" u="sng" dirty="0"/>
              <a:t>Prioritization Formula</a:t>
            </a:r>
          </a:p>
          <a:p>
            <a:endParaRPr lang="en-US" dirty="0"/>
          </a:p>
          <a:p>
            <a:r>
              <a:rPr lang="en-US" dirty="0"/>
              <a:t>P = C x U = M x t / T</a:t>
            </a:r>
          </a:p>
          <a:p>
            <a:endParaRPr lang="en-US" dirty="0"/>
          </a:p>
          <a:p>
            <a:r>
              <a:rPr lang="en-US" dirty="0"/>
              <a:t>P = Priority</a:t>
            </a:r>
          </a:p>
          <a:p>
            <a:r>
              <a:rPr lang="en-US" dirty="0"/>
              <a:t>C = Category code</a:t>
            </a:r>
          </a:p>
          <a:p>
            <a:r>
              <a:rPr lang="en-US" dirty="0"/>
              <a:t>U = Urgency, calculated through sum of urgency factors, scored 1 to 5 each, with 5 being the highest level of urgency for each factor</a:t>
            </a:r>
          </a:p>
        </p:txBody>
      </p:sp>
      <p:sp>
        <p:nvSpPr>
          <p:cNvPr id="8" name="TextBox 7">
            <a:extLst>
              <a:ext uri="{FF2B5EF4-FFF2-40B4-BE49-F238E27FC236}">
                <a16:creationId xmlns:a16="http://schemas.microsoft.com/office/drawing/2014/main" id="{EF64B618-1CDD-0DFD-64B8-8E63735147D8}"/>
              </a:ext>
            </a:extLst>
          </p:cNvPr>
          <p:cNvSpPr txBox="1"/>
          <p:nvPr/>
        </p:nvSpPr>
        <p:spPr>
          <a:xfrm>
            <a:off x="6026590" y="2978500"/>
            <a:ext cx="4970354" cy="1477328"/>
          </a:xfrm>
          <a:prstGeom prst="rect">
            <a:avLst/>
          </a:prstGeom>
          <a:noFill/>
        </p:spPr>
        <p:txBody>
          <a:bodyPr wrap="square" rtlCol="0">
            <a:spAutoFit/>
          </a:bodyPr>
          <a:lstStyle/>
          <a:p>
            <a:r>
              <a:rPr lang="en-US" u="sng" dirty="0"/>
              <a:t>Urgency factors:</a:t>
            </a:r>
          </a:p>
          <a:p>
            <a:endParaRPr lang="en-US" dirty="0"/>
          </a:p>
          <a:p>
            <a:pPr marL="285750" indent="-285750">
              <a:buFont typeface="Arial" panose="020B0604020202020204" pitchFamily="34" charset="0"/>
              <a:buChar char="•"/>
            </a:pPr>
            <a:r>
              <a:rPr lang="en-US" dirty="0"/>
              <a:t>Potential for evidence degradation (1 to 5)</a:t>
            </a:r>
          </a:p>
          <a:p>
            <a:pPr marL="285750" indent="-285750">
              <a:buFont typeface="Arial" panose="020B0604020202020204" pitchFamily="34" charset="0"/>
              <a:buChar char="•"/>
            </a:pPr>
            <a:r>
              <a:rPr lang="en-US" dirty="0"/>
              <a:t>Age of incident (1 to 5)</a:t>
            </a:r>
          </a:p>
          <a:p>
            <a:pPr marL="285750" indent="-285750">
              <a:buFont typeface="Arial" panose="020B0604020202020204" pitchFamily="34" charset="0"/>
              <a:buChar char="•"/>
            </a:pPr>
            <a:r>
              <a:rPr lang="en-US" dirty="0"/>
              <a:t>Heightened public interest (1 to 5)</a:t>
            </a:r>
          </a:p>
        </p:txBody>
      </p:sp>
      <p:sp>
        <p:nvSpPr>
          <p:cNvPr id="9" name="Rectangle 8">
            <a:extLst>
              <a:ext uri="{FF2B5EF4-FFF2-40B4-BE49-F238E27FC236}">
                <a16:creationId xmlns:a16="http://schemas.microsoft.com/office/drawing/2014/main" id="{896F9692-AA35-2335-7EB9-8041847443DF}"/>
              </a:ext>
            </a:extLst>
          </p:cNvPr>
          <p:cNvSpPr/>
          <p:nvPr/>
        </p:nvSpPr>
        <p:spPr>
          <a:xfrm>
            <a:off x="6165411" y="4590107"/>
            <a:ext cx="6004516" cy="21909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[YY]-[CC]-[sequential number]</a:t>
            </a:r>
          </a:p>
          <a:p>
            <a:pPr algn="ctr"/>
            <a:endParaRPr lang="en-US" b="1" dirty="0"/>
          </a:p>
          <a:p>
            <a:pPr algn="ctr"/>
            <a:r>
              <a:rPr lang="en-US" b="1" dirty="0"/>
              <a:t>Example of Numbering Intake with multiple allegations</a:t>
            </a:r>
          </a:p>
          <a:p>
            <a:pPr algn="ctr"/>
            <a:endParaRPr lang="en-US" dirty="0"/>
          </a:p>
          <a:p>
            <a:pPr algn="ctr"/>
            <a:r>
              <a:rPr lang="en-US" dirty="0"/>
              <a:t>24-70-0001 (PO stop/search of person wearing UW hat)</a:t>
            </a:r>
          </a:p>
          <a:p>
            <a:pPr algn="ctr"/>
            <a:r>
              <a:rPr lang="en-US" dirty="0"/>
              <a:t>24-40-0001 (MPD’s policy is UW hats are associated with local gang and wearing UW hat is PC for search)</a:t>
            </a:r>
          </a:p>
          <a:p>
            <a:pPr algn="ctr"/>
            <a:r>
              <a:rPr lang="en-US" dirty="0"/>
              <a:t>24-10-0001 (MPD’s UW apparel policy doesn’t make sense) </a:t>
            </a:r>
          </a:p>
        </p:txBody>
      </p:sp>
    </p:spTree>
    <p:extLst>
      <p:ext uri="{BB962C8B-B14F-4D97-AF65-F5344CB8AC3E}">
        <p14:creationId xmlns:p14="http://schemas.microsoft.com/office/powerpoint/2010/main" val="3959362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0958A-1164-E71D-80C7-86018847200A}"/>
              </a:ext>
            </a:extLst>
          </p:cNvPr>
          <p:cNvSpPr>
            <a:spLocks noGrp="1"/>
          </p:cNvSpPr>
          <p:nvPr>
            <p:ph type="ctrTitle"/>
          </p:nvPr>
        </p:nvSpPr>
        <p:spPr/>
        <p:txBody>
          <a:bodyPr/>
          <a:lstStyle/>
          <a:p>
            <a:r>
              <a:rPr lang="en-US" dirty="0"/>
              <a:t>Chief Review Rubric Example</a:t>
            </a:r>
          </a:p>
        </p:txBody>
      </p:sp>
      <p:sp>
        <p:nvSpPr>
          <p:cNvPr id="3" name="Subtitle 2">
            <a:extLst>
              <a:ext uri="{FF2B5EF4-FFF2-40B4-BE49-F238E27FC236}">
                <a16:creationId xmlns:a16="http://schemas.microsoft.com/office/drawing/2014/main" id="{062AE6C7-349E-736B-6AC4-F357AA2464C4}"/>
              </a:ext>
            </a:extLst>
          </p:cNvPr>
          <p:cNvSpPr>
            <a:spLocks noGrp="1"/>
          </p:cNvSpPr>
          <p:nvPr>
            <p:ph type="subTitle" idx="1"/>
          </p:nvPr>
        </p:nvSpPr>
        <p:spPr/>
        <p:txBody>
          <a:bodyPr>
            <a:normAutofit/>
          </a:bodyPr>
          <a:lstStyle/>
          <a:p>
            <a:r>
              <a:rPr lang="en-US" dirty="0"/>
              <a:t>The following is a summary of the Chief Evaluation rubric Oakland uses. Their rubric focuses on different aspects of effective leadership rather than city-wide crime statistics, thereby evaluating the Chief specifically rather than the Department.</a:t>
            </a:r>
          </a:p>
        </p:txBody>
      </p:sp>
    </p:spTree>
    <p:extLst>
      <p:ext uri="{BB962C8B-B14F-4D97-AF65-F5344CB8AC3E}">
        <p14:creationId xmlns:p14="http://schemas.microsoft.com/office/powerpoint/2010/main" val="3590172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A9E4D-C73D-37D9-56C4-8A9AD7D4AC46}"/>
              </a:ext>
            </a:extLst>
          </p:cNvPr>
          <p:cNvSpPr>
            <a:spLocks noGrp="1"/>
          </p:cNvSpPr>
          <p:nvPr>
            <p:ph type="title"/>
          </p:nvPr>
        </p:nvSpPr>
        <p:spPr/>
        <p:txBody>
          <a:bodyPr/>
          <a:lstStyle/>
          <a:p>
            <a:pPr algn="ctr"/>
            <a:r>
              <a:rPr lang="en-US" dirty="0"/>
              <a:t>Administering the Evaluation	</a:t>
            </a:r>
          </a:p>
        </p:txBody>
      </p:sp>
      <p:sp>
        <p:nvSpPr>
          <p:cNvPr id="3" name="Content Placeholder 2">
            <a:extLst>
              <a:ext uri="{FF2B5EF4-FFF2-40B4-BE49-F238E27FC236}">
                <a16:creationId xmlns:a16="http://schemas.microsoft.com/office/drawing/2014/main" id="{0C26136B-FEB8-8310-9A89-9C26CB7741AF}"/>
              </a:ext>
            </a:extLst>
          </p:cNvPr>
          <p:cNvSpPr>
            <a:spLocks noGrp="1"/>
          </p:cNvSpPr>
          <p:nvPr>
            <p:ph idx="1"/>
          </p:nvPr>
        </p:nvSpPr>
        <p:spPr>
          <a:xfrm>
            <a:off x="731520" y="1459865"/>
            <a:ext cx="10515600" cy="4351338"/>
          </a:xfrm>
        </p:spPr>
        <p:txBody>
          <a:bodyPr>
            <a:normAutofit fontScale="62500" lnSpcReduction="20000"/>
          </a:bodyPr>
          <a:lstStyle/>
          <a:p>
            <a:pPr marL="514350" indent="-514350">
              <a:buFont typeface="+mj-lt"/>
              <a:buAutoNum type="arabicPeriod"/>
            </a:pPr>
            <a:r>
              <a:rPr lang="en-US" dirty="0"/>
              <a:t>The Chief independently reviews the different areas of evaluation and self-rates their performance and describes their significant achievements of service for each of the areas.</a:t>
            </a:r>
          </a:p>
          <a:p>
            <a:pPr marL="514350" indent="-514350">
              <a:buFont typeface="+mj-lt"/>
              <a:buAutoNum type="arabicPeriod"/>
            </a:pPr>
            <a:endParaRPr lang="en-US" dirty="0"/>
          </a:p>
          <a:p>
            <a:pPr marL="514350" indent="-514350">
              <a:buFont typeface="+mj-lt"/>
              <a:buAutoNum type="arabicPeriod"/>
            </a:pPr>
            <a:r>
              <a:rPr lang="en-US" dirty="0"/>
              <a:t>The OIM reviews the Chief’s responses for accuracy, completeness, and relevancy, providing additional context or perspective from the OIM next to the Chief’s answers. The </a:t>
            </a:r>
            <a:r>
              <a:rPr lang="en-US" u="sng" dirty="0"/>
              <a:t>OIM provides details, not a score</a:t>
            </a:r>
            <a:r>
              <a:rPr lang="en-US" dirty="0"/>
              <a:t>.</a:t>
            </a:r>
          </a:p>
          <a:p>
            <a:pPr marL="514350" indent="-514350">
              <a:buFont typeface="+mj-lt"/>
              <a:buAutoNum type="arabicPeriod"/>
            </a:pPr>
            <a:endParaRPr lang="en-US" dirty="0"/>
          </a:p>
          <a:p>
            <a:pPr marL="514350" indent="-514350">
              <a:buFont typeface="+mj-lt"/>
              <a:buAutoNum type="arabicPeriod"/>
            </a:pPr>
            <a:r>
              <a:rPr lang="en-US" dirty="0"/>
              <a:t>The Board reviews the Chief’s responses and the Monitor’s notations, then meets with the Chief in closed session to discuss any topics in further detail. Finally, each board member present for the review enters their own scores for each of the areas. Board members may include written comments to supplement their scores. The Board members’ scores in each areas are averaged for each area of the evaluation.</a:t>
            </a:r>
          </a:p>
          <a:p>
            <a:pPr marL="514350" indent="-514350">
              <a:buFont typeface="+mj-lt"/>
              <a:buAutoNum type="arabicPeriod"/>
            </a:pPr>
            <a:endParaRPr lang="en-US" dirty="0"/>
          </a:p>
          <a:p>
            <a:pPr marL="514350" indent="-514350">
              <a:buFont typeface="+mj-lt"/>
              <a:buAutoNum type="arabicPeriod"/>
            </a:pPr>
            <a:r>
              <a:rPr lang="en-US" dirty="0"/>
              <a:t>The Chief’s self-scores and the Board’s average scores are then presented next to each other, along with the Chief’s responses, the OIM’s comments, and the Board’s (anonymized) scores and comments. A final version of the report is made available to the Common Council, Mayor, and Public. </a:t>
            </a:r>
          </a:p>
        </p:txBody>
      </p:sp>
    </p:spTree>
    <p:extLst>
      <p:ext uri="{BB962C8B-B14F-4D97-AF65-F5344CB8AC3E}">
        <p14:creationId xmlns:p14="http://schemas.microsoft.com/office/powerpoint/2010/main" val="91927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A803-6E60-3612-F028-20C6ED056162}"/>
              </a:ext>
            </a:extLst>
          </p:cNvPr>
          <p:cNvSpPr>
            <a:spLocks noGrp="1"/>
          </p:cNvSpPr>
          <p:nvPr>
            <p:ph type="title"/>
          </p:nvPr>
        </p:nvSpPr>
        <p:spPr/>
        <p:txBody>
          <a:bodyPr/>
          <a:lstStyle/>
          <a:p>
            <a:pPr algn="ctr"/>
            <a:r>
              <a:rPr lang="en-US" dirty="0"/>
              <a:t>Rating scale</a:t>
            </a:r>
          </a:p>
        </p:txBody>
      </p:sp>
      <p:sp>
        <p:nvSpPr>
          <p:cNvPr id="3" name="Content Placeholder 2">
            <a:extLst>
              <a:ext uri="{FF2B5EF4-FFF2-40B4-BE49-F238E27FC236}">
                <a16:creationId xmlns:a16="http://schemas.microsoft.com/office/drawing/2014/main" id="{71B5C1A9-9533-A028-D23E-E6B645CB8888}"/>
              </a:ext>
            </a:extLst>
          </p:cNvPr>
          <p:cNvSpPr>
            <a:spLocks noGrp="1"/>
          </p:cNvSpPr>
          <p:nvPr>
            <p:ph idx="1"/>
          </p:nvPr>
        </p:nvSpPr>
        <p:spPr/>
        <p:txBody>
          <a:bodyPr>
            <a:normAutofit fontScale="55000" lnSpcReduction="20000"/>
          </a:bodyPr>
          <a:lstStyle/>
          <a:p>
            <a:pPr marL="0" indent="0">
              <a:buNone/>
            </a:pPr>
            <a:r>
              <a:rPr lang="en-US" dirty="0"/>
              <a:t>1. </a:t>
            </a:r>
            <a:r>
              <a:rPr lang="en-US" b="1" dirty="0"/>
              <a:t>Exceptional</a:t>
            </a:r>
            <a:r>
              <a:rPr lang="en-US" dirty="0"/>
              <a:t> – Performance consistently exceeds standards and requirements. Achievements are well beyond </a:t>
            </a:r>
          </a:p>
          <a:p>
            <a:pPr marL="0" indent="0">
              <a:buNone/>
            </a:pPr>
            <a:r>
              <a:rPr lang="en-US" dirty="0"/>
              <a:t>those normally expected of someone in the job. This is a level reserved for individuals whose performance has </a:t>
            </a:r>
          </a:p>
          <a:p>
            <a:pPr marL="0" indent="0">
              <a:buNone/>
            </a:pPr>
            <a:r>
              <a:rPr lang="en-US" dirty="0"/>
              <a:t>been consistently excellent.</a:t>
            </a:r>
          </a:p>
          <a:p>
            <a:pPr marL="0" indent="0">
              <a:buNone/>
            </a:pPr>
            <a:r>
              <a:rPr lang="en-US" dirty="0"/>
              <a:t>2. </a:t>
            </a:r>
            <a:r>
              <a:rPr lang="en-US" b="1" dirty="0"/>
              <a:t>Commendable</a:t>
            </a:r>
            <a:r>
              <a:rPr lang="en-US" dirty="0"/>
              <a:t> – Performance is clearly above normal expectations for the position. Individuals with solid </a:t>
            </a:r>
          </a:p>
          <a:p>
            <a:pPr marL="0" indent="0">
              <a:buNone/>
            </a:pPr>
            <a:r>
              <a:rPr lang="en-US" dirty="0"/>
              <a:t>experience and well-developed skills usually achieve this level.</a:t>
            </a:r>
          </a:p>
          <a:p>
            <a:pPr marL="0" indent="0">
              <a:buNone/>
            </a:pPr>
            <a:r>
              <a:rPr lang="en-US" dirty="0"/>
              <a:t>3. </a:t>
            </a:r>
            <a:r>
              <a:rPr lang="en-US" b="1" dirty="0"/>
              <a:t>Acceptable</a:t>
            </a:r>
            <a:r>
              <a:rPr lang="en-US" dirty="0"/>
              <a:t> – Meets or occasionally exceeds the expected standards, usually able to perform without close </a:t>
            </a:r>
          </a:p>
          <a:p>
            <a:pPr marL="0" indent="0">
              <a:buNone/>
            </a:pPr>
            <a:r>
              <a:rPr lang="en-US" dirty="0"/>
              <a:t>supervision. Consistently satisfactory performance. Achievement is at a level normally expected for an individual </a:t>
            </a:r>
          </a:p>
          <a:p>
            <a:pPr marL="0" indent="0">
              <a:buNone/>
            </a:pPr>
            <a:r>
              <a:rPr lang="en-US" dirty="0"/>
              <a:t>in the job.</a:t>
            </a:r>
          </a:p>
          <a:p>
            <a:pPr marL="0" indent="0">
              <a:buNone/>
            </a:pPr>
            <a:r>
              <a:rPr lang="en-US" dirty="0"/>
              <a:t>4. </a:t>
            </a:r>
            <a:r>
              <a:rPr lang="en-US" b="1" dirty="0"/>
              <a:t>Needs improvement </a:t>
            </a:r>
            <a:r>
              <a:rPr lang="en-US" dirty="0"/>
              <a:t>– Performance is inconsistent and may be satisfactory sometimes and unacceptable at </a:t>
            </a:r>
          </a:p>
          <a:p>
            <a:pPr marL="0" indent="0">
              <a:buNone/>
            </a:pPr>
            <a:r>
              <a:rPr lang="en-US" dirty="0"/>
              <a:t>others. The individual often needs close supervision, guidance, and direction. This level typically describes and </a:t>
            </a:r>
          </a:p>
          <a:p>
            <a:pPr marL="0" indent="0">
              <a:buNone/>
            </a:pPr>
            <a:r>
              <a:rPr lang="en-US" dirty="0"/>
              <a:t>individual who needs to show improvement and requires further development.</a:t>
            </a:r>
          </a:p>
          <a:p>
            <a:pPr marL="0" indent="0">
              <a:buNone/>
            </a:pPr>
            <a:r>
              <a:rPr lang="en-US" dirty="0"/>
              <a:t>5. </a:t>
            </a:r>
            <a:r>
              <a:rPr lang="en-US" b="1" dirty="0"/>
              <a:t>Unacceptable</a:t>
            </a:r>
            <a:r>
              <a:rPr lang="en-US" dirty="0"/>
              <a:t> – Performance consistently does not meet standards and expectations. </a:t>
            </a:r>
          </a:p>
        </p:txBody>
      </p:sp>
    </p:spTree>
    <p:extLst>
      <p:ext uri="{BB962C8B-B14F-4D97-AF65-F5344CB8AC3E}">
        <p14:creationId xmlns:p14="http://schemas.microsoft.com/office/powerpoint/2010/main" val="695557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BB9AC-84DD-2303-77DD-7DCD5EC343F1}"/>
              </a:ext>
            </a:extLst>
          </p:cNvPr>
          <p:cNvSpPr>
            <a:spLocks noGrp="1"/>
          </p:cNvSpPr>
          <p:nvPr>
            <p:ph type="title"/>
          </p:nvPr>
        </p:nvSpPr>
        <p:spPr/>
        <p:txBody>
          <a:bodyPr/>
          <a:lstStyle/>
          <a:p>
            <a:pPr algn="ctr"/>
            <a:r>
              <a:rPr lang="en-US" dirty="0"/>
              <a:t>Integrity/High Moral Character </a:t>
            </a:r>
          </a:p>
        </p:txBody>
      </p:sp>
      <p:sp>
        <p:nvSpPr>
          <p:cNvPr id="3" name="Content Placeholder 2">
            <a:extLst>
              <a:ext uri="{FF2B5EF4-FFF2-40B4-BE49-F238E27FC236}">
                <a16:creationId xmlns:a16="http://schemas.microsoft.com/office/drawing/2014/main" id="{148D281F-F5E6-8DC3-05E3-02BC40E5C126}"/>
              </a:ext>
            </a:extLst>
          </p:cNvPr>
          <p:cNvSpPr>
            <a:spLocks noGrp="1"/>
          </p:cNvSpPr>
          <p:nvPr>
            <p:ph idx="1"/>
          </p:nvPr>
        </p:nvSpPr>
        <p:spPr/>
        <p:txBody>
          <a:bodyPr>
            <a:normAutofit fontScale="85000" lnSpcReduction="10000"/>
          </a:bodyPr>
          <a:lstStyle/>
          <a:p>
            <a:pPr marL="0" indent="0">
              <a:buNone/>
            </a:pPr>
            <a:r>
              <a:rPr lang="en-US" dirty="0"/>
              <a:t>“Law enforcement agencies should acknowledge the role of policing in past and present injustice and discrimination and how it is a hurdle to the promotion of community trust.” (President’s Task Force on 21st Century Policing). Community trust and the legitimacy of professional policing hinges on leadership with deep integrity, strong morals, and honesty. </a:t>
            </a:r>
          </a:p>
          <a:p>
            <a:pPr marL="0" indent="0">
              <a:buNone/>
            </a:pPr>
            <a:endParaRPr lang="en-US" dirty="0"/>
          </a:p>
          <a:p>
            <a:pPr marL="0" indent="0">
              <a:buNone/>
            </a:pPr>
            <a:r>
              <a:rPr lang="en-US" dirty="0"/>
              <a:t>+ Provide the Board regular updates as to the progress of your published five-year strategic plan </a:t>
            </a:r>
          </a:p>
          <a:p>
            <a:pPr marL="0" indent="0">
              <a:buNone/>
            </a:pPr>
            <a:r>
              <a:rPr lang="en-US" dirty="0"/>
              <a:t>+ Demonstrate a commitment to rebuilding trust with Madison’s youth through specific programs, campaigns, and strategies </a:t>
            </a:r>
          </a:p>
          <a:p>
            <a:pPr marL="0" indent="0">
              <a:buNone/>
            </a:pPr>
            <a:r>
              <a:rPr lang="en-US" dirty="0"/>
              <a:t>+ Develop, integrate, and track restorative and procedural justice programs </a:t>
            </a:r>
          </a:p>
          <a:p>
            <a:pPr marL="0" indent="0">
              <a:buNone/>
            </a:pPr>
            <a:r>
              <a:rPr lang="en-US" dirty="0"/>
              <a:t>+ Explore and adopt successful trust-building programs from other cities </a:t>
            </a:r>
          </a:p>
        </p:txBody>
      </p:sp>
    </p:spTree>
    <p:extLst>
      <p:ext uri="{BB962C8B-B14F-4D97-AF65-F5344CB8AC3E}">
        <p14:creationId xmlns:p14="http://schemas.microsoft.com/office/powerpoint/2010/main" val="2085788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EF003-5AA1-E315-D81C-89D1346FF5AC}"/>
              </a:ext>
            </a:extLst>
          </p:cNvPr>
          <p:cNvSpPr>
            <a:spLocks noGrp="1"/>
          </p:cNvSpPr>
          <p:nvPr>
            <p:ph type="title"/>
          </p:nvPr>
        </p:nvSpPr>
        <p:spPr/>
        <p:txBody>
          <a:bodyPr/>
          <a:lstStyle/>
          <a:p>
            <a:pPr algn="ctr"/>
            <a:r>
              <a:rPr lang="en-US" dirty="0"/>
              <a:t>Service Delivery &amp; Leadership </a:t>
            </a:r>
          </a:p>
        </p:txBody>
      </p:sp>
      <p:sp>
        <p:nvSpPr>
          <p:cNvPr id="3" name="Content Placeholder 2">
            <a:extLst>
              <a:ext uri="{FF2B5EF4-FFF2-40B4-BE49-F238E27FC236}">
                <a16:creationId xmlns:a16="http://schemas.microsoft.com/office/drawing/2014/main" id="{3CEF02E2-F0EE-3158-6DAD-D8B1B8FBB70B}"/>
              </a:ext>
            </a:extLst>
          </p:cNvPr>
          <p:cNvSpPr>
            <a:spLocks noGrp="1"/>
          </p:cNvSpPr>
          <p:nvPr>
            <p:ph idx="1"/>
          </p:nvPr>
        </p:nvSpPr>
        <p:spPr/>
        <p:txBody>
          <a:bodyPr>
            <a:normAutofit fontScale="77500" lnSpcReduction="20000"/>
          </a:bodyPr>
          <a:lstStyle/>
          <a:p>
            <a:pPr marL="0" indent="0">
              <a:buNone/>
            </a:pPr>
            <a:r>
              <a:rPr lang="en-US" dirty="0"/>
              <a:t>A strong balance must be established between serving the people and goals of the organization. Shared, distributed leadership serves the goal of service leadership by propagating power sharing at every organizational level. </a:t>
            </a:r>
          </a:p>
          <a:p>
            <a:pPr marL="0" indent="0">
              <a:buNone/>
            </a:pPr>
            <a:endParaRPr lang="en-US" dirty="0"/>
          </a:p>
          <a:p>
            <a:pPr marL="0" indent="0">
              <a:buNone/>
            </a:pPr>
            <a:r>
              <a:rPr lang="en-US" dirty="0"/>
              <a:t>+ Deliver safety and crime prevention in Madison, prioritizing violent crimes and serious risks to public safety. </a:t>
            </a:r>
          </a:p>
          <a:p>
            <a:pPr marL="0" indent="0">
              <a:buNone/>
            </a:pPr>
            <a:r>
              <a:rPr lang="en-US" dirty="0"/>
              <a:t>+ Plan, direct, supervise, and coordinate the activities of MPD personnel in serving the public, preserving order, protecting life and property, and enforcing laws. </a:t>
            </a:r>
          </a:p>
          <a:p>
            <a:pPr marL="0" indent="0">
              <a:buNone/>
            </a:pPr>
            <a:r>
              <a:rPr lang="en-US" dirty="0"/>
              <a:t>+ Seek out, craft, and implement modern, progressive police management methods. </a:t>
            </a:r>
          </a:p>
          <a:p>
            <a:pPr marL="0" indent="0">
              <a:buNone/>
            </a:pPr>
            <a:r>
              <a:rPr lang="en-US" dirty="0"/>
              <a:t>+ Promote de-escalation and disengagement tactics </a:t>
            </a:r>
          </a:p>
          <a:p>
            <a:pPr marL="0" indent="0">
              <a:buNone/>
            </a:pPr>
            <a:r>
              <a:rPr lang="en-US" dirty="0"/>
              <a:t>+ Take measures to demilitarize the police force. </a:t>
            </a:r>
          </a:p>
          <a:p>
            <a:pPr marL="0" indent="0">
              <a:buNone/>
            </a:pPr>
            <a:r>
              <a:rPr lang="en-US" dirty="0"/>
              <a:t>+ Ensure a safe and supportive work environment and a fair and inclusive culture in support of healthy staff morale</a:t>
            </a:r>
          </a:p>
        </p:txBody>
      </p:sp>
    </p:spTree>
    <p:extLst>
      <p:ext uri="{BB962C8B-B14F-4D97-AF65-F5344CB8AC3E}">
        <p14:creationId xmlns:p14="http://schemas.microsoft.com/office/powerpoint/2010/main" val="165203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2113B-CBA2-ADFB-9E6D-5458F23B91CE}"/>
              </a:ext>
            </a:extLst>
          </p:cNvPr>
          <p:cNvSpPr>
            <a:spLocks noGrp="1"/>
          </p:cNvSpPr>
          <p:nvPr>
            <p:ph type="title"/>
          </p:nvPr>
        </p:nvSpPr>
        <p:spPr/>
        <p:txBody>
          <a:bodyPr/>
          <a:lstStyle/>
          <a:p>
            <a:pPr algn="ctr"/>
            <a:r>
              <a:rPr lang="en-US" dirty="0"/>
              <a:t>Visionary &amp; Innovative Leadership</a:t>
            </a:r>
          </a:p>
        </p:txBody>
      </p:sp>
      <p:sp>
        <p:nvSpPr>
          <p:cNvPr id="3" name="Content Placeholder 2">
            <a:extLst>
              <a:ext uri="{FF2B5EF4-FFF2-40B4-BE49-F238E27FC236}">
                <a16:creationId xmlns:a16="http://schemas.microsoft.com/office/drawing/2014/main" id="{26B00852-3230-C90A-A366-E2AD675E5F51}"/>
              </a:ext>
            </a:extLst>
          </p:cNvPr>
          <p:cNvSpPr>
            <a:spLocks noGrp="1"/>
          </p:cNvSpPr>
          <p:nvPr>
            <p:ph idx="1"/>
          </p:nvPr>
        </p:nvSpPr>
        <p:spPr/>
        <p:txBody>
          <a:bodyPr>
            <a:normAutofit fontScale="77500" lnSpcReduction="20000"/>
          </a:bodyPr>
          <a:lstStyle/>
          <a:p>
            <a:pPr marL="0" indent="0">
              <a:buNone/>
            </a:pPr>
            <a:r>
              <a:rPr lang="en-US" dirty="0"/>
              <a:t>Leadership requires a focus on the attainment of a clearly communicated future end-state, a shared vision that is not only understandable but innovative and unhampered by the constraints of the present. Visionary leaders co-create the evolution of the community they serve. The Chief must clearly communicate a future end-state for the Department he helms </a:t>
            </a:r>
          </a:p>
          <a:p>
            <a:pPr marL="0" indent="0">
              <a:buNone/>
            </a:pPr>
            <a:endParaRPr lang="en-US" dirty="0"/>
          </a:p>
          <a:p>
            <a:pPr marL="0" indent="0">
              <a:buNone/>
            </a:pPr>
            <a:r>
              <a:rPr lang="en-US" dirty="0"/>
              <a:t>+ Develop and begin to implement long-term initiatives that empower the Department to deliver the police services Madison will need in the future. </a:t>
            </a:r>
          </a:p>
          <a:p>
            <a:pPr marL="0" indent="0">
              <a:buNone/>
            </a:pPr>
            <a:r>
              <a:rPr lang="en-US" dirty="0"/>
              <a:t>+ Identify benchmark jurisdictions and overhaul training and professional development programs to represent and exceed national best practice as it currently stands. </a:t>
            </a:r>
          </a:p>
          <a:p>
            <a:pPr marL="0" indent="0">
              <a:buNone/>
            </a:pPr>
            <a:r>
              <a:rPr lang="en-US" dirty="0"/>
              <a:t>+ Craft and implement employee development plans ensuring equitable performance paths are known and understood </a:t>
            </a:r>
          </a:p>
          <a:p>
            <a:pPr marL="0" indent="0">
              <a:buNone/>
            </a:pPr>
            <a:r>
              <a:rPr lang="en-US" dirty="0"/>
              <a:t>+ Maintain a whistleblower program promoting the spirit of accountability with the Department</a:t>
            </a:r>
          </a:p>
        </p:txBody>
      </p:sp>
    </p:spTree>
    <p:extLst>
      <p:ext uri="{BB962C8B-B14F-4D97-AF65-F5344CB8AC3E}">
        <p14:creationId xmlns:p14="http://schemas.microsoft.com/office/powerpoint/2010/main" val="2865476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012CC-A5F7-9250-0763-2411017ED06E}"/>
              </a:ext>
            </a:extLst>
          </p:cNvPr>
          <p:cNvSpPr>
            <a:spLocks noGrp="1"/>
          </p:cNvSpPr>
          <p:nvPr>
            <p:ph type="title"/>
          </p:nvPr>
        </p:nvSpPr>
        <p:spPr/>
        <p:txBody>
          <a:bodyPr/>
          <a:lstStyle/>
          <a:p>
            <a:pPr algn="ctr"/>
            <a:r>
              <a:rPr lang="en-US" dirty="0"/>
              <a:t>Adaptive Leadership </a:t>
            </a:r>
          </a:p>
        </p:txBody>
      </p:sp>
      <p:sp>
        <p:nvSpPr>
          <p:cNvPr id="3" name="Content Placeholder 2">
            <a:extLst>
              <a:ext uri="{FF2B5EF4-FFF2-40B4-BE49-F238E27FC236}">
                <a16:creationId xmlns:a16="http://schemas.microsoft.com/office/drawing/2014/main" id="{C2C6E267-7667-1E2D-BFC1-A6254E24DDFD}"/>
              </a:ext>
            </a:extLst>
          </p:cNvPr>
          <p:cNvSpPr>
            <a:spLocks noGrp="1"/>
          </p:cNvSpPr>
          <p:nvPr>
            <p:ph idx="1"/>
          </p:nvPr>
        </p:nvSpPr>
        <p:spPr/>
        <p:txBody>
          <a:bodyPr>
            <a:normAutofit fontScale="70000" lnSpcReduction="20000"/>
          </a:bodyPr>
          <a:lstStyle/>
          <a:p>
            <a:pPr marL="0" indent="0">
              <a:buNone/>
            </a:pPr>
            <a:r>
              <a:rPr lang="en-US" dirty="0"/>
              <a:t>Adaptive leaders are resourceful; they orchestrate teams toward collaborative solutions as they arise. This must also include the ability to evolve (long-term adaptation). As the needs of the city, residents and communities served continue to evolve, the agency and its leadership must evolve with it. The Chief must exhibit adaptability, as problems arise that are not fully covered by pre-established responses. </a:t>
            </a:r>
          </a:p>
          <a:p>
            <a:pPr marL="0" indent="0">
              <a:buNone/>
            </a:pPr>
            <a:endParaRPr lang="en-US" dirty="0"/>
          </a:p>
          <a:p>
            <a:pPr marL="0" indent="0">
              <a:buNone/>
            </a:pPr>
            <a:r>
              <a:rPr lang="en-US" dirty="0"/>
              <a:t>+ Exhibit resourcefulness in the face of new challenges </a:t>
            </a:r>
          </a:p>
          <a:p>
            <a:pPr marL="0" indent="0">
              <a:buNone/>
            </a:pPr>
            <a:r>
              <a:rPr lang="en-US" dirty="0"/>
              <a:t>+ Orchestrate teams toward collaborative solutions as they arise.</a:t>
            </a:r>
          </a:p>
          <a:p>
            <a:pPr marL="0" indent="0">
              <a:buNone/>
            </a:pPr>
            <a:r>
              <a:rPr lang="en-US" dirty="0"/>
              <a:t>+ Develop a shared, distributed leadership model that propagates power sharing. </a:t>
            </a:r>
          </a:p>
          <a:p>
            <a:pPr marL="0" indent="0">
              <a:buNone/>
            </a:pPr>
            <a:r>
              <a:rPr lang="en-US" dirty="0"/>
              <a:t>+ Show ways the Department has or intends to shift and evolve to support the evolving needs of Madison</a:t>
            </a:r>
          </a:p>
          <a:p>
            <a:pPr marL="0" indent="0">
              <a:buNone/>
            </a:pPr>
            <a:r>
              <a:rPr lang="en-US" dirty="0"/>
              <a:t>+ Renew, revise, or develop a recruitment/retention strategy to address local and national trends that influence policing</a:t>
            </a:r>
          </a:p>
          <a:p>
            <a:pPr marL="0" indent="0">
              <a:buNone/>
            </a:pPr>
            <a:r>
              <a:rPr lang="en-US" dirty="0"/>
              <a:t>+ Develop, train, mentor, and elevate a diverse leadership team and leadership pipeline to support the Chief’s vision for the future of the Department</a:t>
            </a:r>
          </a:p>
        </p:txBody>
      </p:sp>
    </p:spTree>
    <p:extLst>
      <p:ext uri="{BB962C8B-B14F-4D97-AF65-F5344CB8AC3E}">
        <p14:creationId xmlns:p14="http://schemas.microsoft.com/office/powerpoint/2010/main" val="2830553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6D92-DE50-3328-A561-933D1AD15767}"/>
              </a:ext>
            </a:extLst>
          </p:cNvPr>
          <p:cNvSpPr>
            <a:spLocks noGrp="1"/>
          </p:cNvSpPr>
          <p:nvPr>
            <p:ph type="title"/>
          </p:nvPr>
        </p:nvSpPr>
        <p:spPr/>
        <p:txBody>
          <a:bodyPr/>
          <a:lstStyle/>
          <a:p>
            <a:pPr algn="ctr"/>
            <a:r>
              <a:rPr lang="en-US" dirty="0"/>
              <a:t>Transparent Leadership (Communication) </a:t>
            </a:r>
          </a:p>
        </p:txBody>
      </p:sp>
      <p:sp>
        <p:nvSpPr>
          <p:cNvPr id="3" name="Content Placeholder 2">
            <a:extLst>
              <a:ext uri="{FF2B5EF4-FFF2-40B4-BE49-F238E27FC236}">
                <a16:creationId xmlns:a16="http://schemas.microsoft.com/office/drawing/2014/main" id="{5B2EA239-37D6-3647-E378-518903916E36}"/>
              </a:ext>
            </a:extLst>
          </p:cNvPr>
          <p:cNvSpPr>
            <a:spLocks noGrp="1"/>
          </p:cNvSpPr>
          <p:nvPr>
            <p:ph idx="1"/>
          </p:nvPr>
        </p:nvSpPr>
        <p:spPr/>
        <p:txBody>
          <a:bodyPr>
            <a:normAutofit fontScale="77500" lnSpcReduction="20000"/>
          </a:bodyPr>
          <a:lstStyle/>
          <a:p>
            <a:pPr marL="0" indent="0">
              <a:buNone/>
            </a:pPr>
            <a:r>
              <a:rPr lang="en-US" dirty="0"/>
              <a:t>Leadership requires clear, consistent, and transparent communication and the ability to do so with increasingly diverse stakeholders, oftentimes struggling with trauma. A transparent leader’s communication style should be timely, direct, and comprehensive, while conveying competence, authority, and empathy. The Chief must exemplify clear, consistent, and transparent communication with a range of key, diverse stakeholders. </a:t>
            </a:r>
          </a:p>
          <a:p>
            <a:pPr marL="0" indent="0">
              <a:buNone/>
            </a:pPr>
            <a:br>
              <a:rPr lang="en-US" dirty="0"/>
            </a:br>
            <a:r>
              <a:rPr lang="en-US" dirty="0"/>
              <a:t>+ Communicate in a timely, direct, and comprehensive manner, while conveying competence, authority, and empathy. </a:t>
            </a:r>
          </a:p>
          <a:p>
            <a:pPr marL="0" indent="0">
              <a:buNone/>
            </a:pPr>
            <a:r>
              <a:rPr lang="en-US" dirty="0"/>
              <a:t>+ Continue to professionalize and expand MPD’s ongoing use of social media. </a:t>
            </a:r>
          </a:p>
          <a:p>
            <a:pPr marL="0" indent="0">
              <a:buNone/>
            </a:pPr>
            <a:r>
              <a:rPr lang="en-US" dirty="0"/>
              <a:t>+ Develop and implement channels for public awareness and engagement to ensure broad community voices are heard, and ensure that appropriate action is taken when the Department obtains feedback and community information through these channels </a:t>
            </a:r>
          </a:p>
          <a:p>
            <a:pPr marL="0" indent="0">
              <a:buNone/>
            </a:pPr>
            <a:r>
              <a:rPr lang="en-US" dirty="0"/>
              <a:t>+ Identify and commit to leadership training and development</a:t>
            </a:r>
          </a:p>
        </p:txBody>
      </p:sp>
    </p:spTree>
    <p:extLst>
      <p:ext uri="{BB962C8B-B14F-4D97-AF65-F5344CB8AC3E}">
        <p14:creationId xmlns:p14="http://schemas.microsoft.com/office/powerpoint/2010/main" val="2964892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141</TotalTime>
  <Words>2030</Words>
  <Application>Microsoft Office PowerPoint</Application>
  <PresentationFormat>Widescreen</PresentationFormat>
  <Paragraphs>130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Aptos Display</vt:lpstr>
      <vt:lpstr>Arial</vt:lpstr>
      <vt:lpstr>Office Theme</vt:lpstr>
      <vt:lpstr>Police Civilian Oversight Board Policy and Procedure Subcommittee </vt:lpstr>
      <vt:lpstr>Chief Review Rubric Example</vt:lpstr>
      <vt:lpstr>Administering the Evaluation </vt:lpstr>
      <vt:lpstr>Rating scale</vt:lpstr>
      <vt:lpstr>Integrity/High Moral Character </vt:lpstr>
      <vt:lpstr>Service Delivery &amp; Leadership </vt:lpstr>
      <vt:lpstr>Visionary &amp; Innovative Leadership</vt:lpstr>
      <vt:lpstr>Adaptive Leadership </vt:lpstr>
      <vt:lpstr>Transparent Leadership (Communication) </vt:lpstr>
      <vt:lpstr>Relational Leadership </vt:lpstr>
      <vt:lpstr>Sustainability Leadership </vt:lpstr>
      <vt:lpstr>Culture Transformation </vt:lpstr>
      <vt:lpstr>Discussion and Next Steps</vt:lpstr>
      <vt:lpstr>PowerPoint Presentation</vt:lpstr>
      <vt:lpstr>OIM Intake Process</vt:lpstr>
    </vt:vector>
  </TitlesOfParts>
  <Company>City of Madison, WI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Copley, Robin</dc:creator>
  <cp:lastModifiedBy>Copley, Robin</cp:lastModifiedBy>
  <cp:revision>1</cp:revision>
  <dcterms:created xsi:type="dcterms:W3CDTF">2024-11-07T18:55:16Z</dcterms:created>
  <dcterms:modified xsi:type="dcterms:W3CDTF">2024-11-07T21:39:56Z</dcterms:modified>
</cp:coreProperties>
</file>